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aleway"/>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6F0CAE-5A2B-4BB9-912F-7AC5461C9EB8}">
  <a:tblStyle styleId="{136F0CAE-5A2B-4BB9-912F-7AC5461C9EB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aleway-regular.fntdata"/><Relationship Id="rId41" Type="http://schemas.openxmlformats.org/officeDocument/2006/relationships/slide" Target="slides/slide35.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Lato-regular.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7%B5%B1%E8%A8%88%E5%AD%B8" TargetMode="External"/><Relationship Id="rId3" Type="http://schemas.openxmlformats.org/officeDocument/2006/relationships/hyperlink" Target="https://zh.wikipedia.org/wiki/%E8%A2%AB%E8%A7%A3%E9%87%8B%E8%AE%8A%E6%95%B8" TargetMode="External"/><Relationship Id="rId4" Type="http://schemas.openxmlformats.org/officeDocument/2006/relationships/hyperlink" Target="https://zh.wikipedia.org/wiki/%E8%A7%A3%E9%87%8B%E8%AE%8A%E6%95%B8" TargetMode="External"/><Relationship Id="rId9" Type="http://schemas.openxmlformats.org/officeDocument/2006/relationships/hyperlink" Target="https://zh.wikipedia.org/wiki/%E5%A4%9A%E8%AE%8A%E9%87%8F%E5%88%86%E6%9E%90" TargetMode="External"/><Relationship Id="rId5" Type="http://schemas.openxmlformats.org/officeDocument/2006/relationships/hyperlink" Target="https://zh.wikipedia.org/w/index.php?title=%E7%B0%A1%E5%96%AE%E7%B7%9A%E6%80%A7%E5%9B%9E%E6%AD%B8&amp;action=edit&amp;redlink=1" TargetMode="External"/><Relationship Id="rId6" Type="http://schemas.openxmlformats.org/officeDocument/2006/relationships/hyperlink" Target="https://zh.wikipedia.org/wiki/%E8%A4%87%E8%BF%B4%E6%AD%B8" TargetMode="External"/><Relationship Id="rId7" Type="http://schemas.openxmlformats.org/officeDocument/2006/relationships/hyperlink" Target="https://zh.wikipedia.org/wiki/%E9%A0%90%E6%B8%AC" TargetMode="External"/><Relationship Id="rId8" Type="http://schemas.openxmlformats.org/officeDocument/2006/relationships/hyperlink" Target="https://zh.wikipedia.org/wiki/%E4%B8%BB%E6%88%90%E5%88%86%E5%88%86%E6%9E%90"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c5c5981c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c5c5981c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分析評分是否作為定價依據</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c679ee867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c679ee867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c5c5981c1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c5c5981c1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c5bdfdc2cb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c5bdfdc2cb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c5c5981c15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c5c5981c15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c5c5981c1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c5c5981c1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c5c5981c1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c5c5981c1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c5c5981c1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c5c5981c1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c5c5981c1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c5c5981c1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c5c5981c15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c5c5981c15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c5c5981c15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c5c5981c15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c5c5981c1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c5c5981c1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c5c5981c15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c5c5981c15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c679ee867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c679ee867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c5c5981c15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c5c5981c15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c5c5981c15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c5c5981c15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c5c5981c15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c5c5981c15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c5c5981c15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c5c5981c15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zh-TW" sz="1150">
                <a:solidFill>
                  <a:srgbClr val="202122"/>
                </a:solidFill>
                <a:highlight>
                  <a:srgbClr val="FFFFFF"/>
                </a:highlight>
              </a:rPr>
              <a:t>迴歸分析</a:t>
            </a:r>
            <a:r>
              <a:rPr lang="zh-TW" sz="1150">
                <a:solidFill>
                  <a:srgbClr val="202122"/>
                </a:solidFill>
                <a:highlight>
                  <a:srgbClr val="FFFFFF"/>
                </a:highlight>
              </a:rPr>
              <a:t>（Regression Analysis）是一種</a:t>
            </a:r>
            <a:r>
              <a:rPr lang="zh-TW" sz="1150">
                <a:solidFill>
                  <a:srgbClr val="0645AD"/>
                </a:solidFill>
                <a:highlight>
                  <a:srgbClr val="FFFFFF"/>
                </a:highlight>
                <a:uFill>
                  <a:noFill/>
                </a:uFill>
                <a:hlinkClick r:id="rId2">
                  <a:extLst>
                    <a:ext uri="{A12FA001-AC4F-418D-AE19-62706E023703}">
                      <ahyp:hlinkClr val="tx"/>
                    </a:ext>
                  </a:extLst>
                </a:hlinkClick>
              </a:rPr>
              <a:t>統計學</a:t>
            </a:r>
            <a:r>
              <a:rPr lang="zh-TW" sz="1150">
                <a:solidFill>
                  <a:srgbClr val="202122"/>
                </a:solidFill>
                <a:highlight>
                  <a:srgbClr val="FFFFFF"/>
                </a:highlight>
              </a:rPr>
              <a:t>上分析數據的方法，目的在於了解兩個或多個變數間是否相關、相關方向與強度，並建立數學模型以便觀察特定變數來預測研究者感興趣的變數。更具體的來說，迴歸分析可以幫助人們了解在只有一個自變數變化時應變數的變化量。一般來說，通過迴歸分析我們可以由給出的自變數估計應變數的條件期望。</a:t>
            </a:r>
            <a:endParaRPr sz="1150">
              <a:solidFill>
                <a:srgbClr val="202122"/>
              </a:solidFill>
              <a:highlight>
                <a:srgbClr val="FFFFFF"/>
              </a:highlight>
            </a:endParaRPr>
          </a:p>
          <a:p>
            <a:pPr indent="0" lvl="0" marL="0" rtl="0" algn="l">
              <a:lnSpc>
                <a:spcPct val="115000"/>
              </a:lnSpc>
              <a:spcBef>
                <a:spcPts val="600"/>
              </a:spcBef>
              <a:spcAft>
                <a:spcPts val="0"/>
              </a:spcAft>
              <a:buNone/>
            </a:pPr>
            <a:r>
              <a:rPr lang="zh-TW" sz="1150">
                <a:solidFill>
                  <a:srgbClr val="202122"/>
                </a:solidFill>
                <a:highlight>
                  <a:srgbClr val="FFFFFF"/>
                </a:highlight>
              </a:rPr>
              <a:t>迴歸分析是建立</a:t>
            </a:r>
            <a:r>
              <a:rPr lang="zh-TW" sz="1150">
                <a:solidFill>
                  <a:srgbClr val="0645AD"/>
                </a:solidFill>
                <a:highlight>
                  <a:srgbClr val="FFFFFF"/>
                </a:highlight>
                <a:uFill>
                  <a:noFill/>
                </a:uFill>
                <a:hlinkClick r:id="rId3">
                  <a:extLst>
                    <a:ext uri="{A12FA001-AC4F-418D-AE19-62706E023703}">
                      <ahyp:hlinkClr val="tx"/>
                    </a:ext>
                  </a:extLst>
                </a:hlinkClick>
              </a:rPr>
              <a:t>被解釋變數</a:t>
            </a:r>
            <a:endParaRPr sz="1150">
              <a:solidFill>
                <a:srgbClr val="0645AD"/>
              </a:solidFill>
              <a:highlight>
                <a:srgbClr val="FFFFFF"/>
              </a:highlight>
            </a:endParaRPr>
          </a:p>
          <a:p>
            <a:pPr indent="0" lvl="0" marL="0" rtl="0" algn="l">
              <a:lnSpc>
                <a:spcPct val="115000"/>
              </a:lnSpc>
              <a:spcBef>
                <a:spcPts val="600"/>
              </a:spcBef>
              <a:spcAft>
                <a:spcPts val="0"/>
              </a:spcAft>
              <a:buNone/>
            </a:pPr>
            <a:r>
              <a:rPr lang="zh-TW" sz="1150">
                <a:solidFill>
                  <a:srgbClr val="202122"/>
                </a:solidFill>
                <a:highlight>
                  <a:srgbClr val="FFFFFF"/>
                </a:highlight>
              </a:rPr>
              <a:t>{\displaystyle Y}</a:t>
            </a:r>
            <a:endParaRPr sz="1150">
              <a:solidFill>
                <a:srgbClr val="202122"/>
              </a:solidFill>
              <a:highlight>
                <a:srgbClr val="FFFFFF"/>
              </a:highlight>
            </a:endParaRPr>
          </a:p>
          <a:p>
            <a:pPr indent="0" lvl="0" marL="0" rtl="0" algn="l">
              <a:lnSpc>
                <a:spcPct val="115000"/>
              </a:lnSpc>
              <a:spcBef>
                <a:spcPts val="600"/>
              </a:spcBef>
              <a:spcAft>
                <a:spcPts val="0"/>
              </a:spcAft>
              <a:buNone/>
            </a:pPr>
            <a:r>
              <a:rPr lang="zh-TW" sz="1150">
                <a:solidFill>
                  <a:srgbClr val="202122"/>
                </a:solidFill>
                <a:highlight>
                  <a:srgbClr val="FFFFFF"/>
                </a:highlight>
              </a:rPr>
              <a:t>（或稱應變數、依變數、反應變數）與</a:t>
            </a:r>
            <a:r>
              <a:rPr lang="zh-TW" sz="1150">
                <a:solidFill>
                  <a:srgbClr val="0645AD"/>
                </a:solidFill>
                <a:highlight>
                  <a:srgbClr val="FFFFFF"/>
                </a:highlight>
                <a:uFill>
                  <a:noFill/>
                </a:uFill>
                <a:hlinkClick r:id="rId4">
                  <a:extLst>
                    <a:ext uri="{A12FA001-AC4F-418D-AE19-62706E023703}">
                      <ahyp:hlinkClr val="tx"/>
                    </a:ext>
                  </a:extLst>
                </a:hlinkClick>
              </a:rPr>
              <a:t>解釋變數</a:t>
            </a:r>
            <a:endParaRPr sz="1150">
              <a:solidFill>
                <a:srgbClr val="0645AD"/>
              </a:solidFill>
              <a:highlight>
                <a:srgbClr val="FFFFFF"/>
              </a:highlight>
            </a:endParaRPr>
          </a:p>
          <a:p>
            <a:pPr indent="0" lvl="0" marL="0" rtl="0" algn="l">
              <a:lnSpc>
                <a:spcPct val="115000"/>
              </a:lnSpc>
              <a:spcBef>
                <a:spcPts val="600"/>
              </a:spcBef>
              <a:spcAft>
                <a:spcPts val="0"/>
              </a:spcAft>
              <a:buNone/>
            </a:pPr>
            <a:r>
              <a:rPr lang="zh-TW" sz="1150">
                <a:solidFill>
                  <a:srgbClr val="202122"/>
                </a:solidFill>
                <a:highlight>
                  <a:srgbClr val="FFFFFF"/>
                </a:highlight>
              </a:rPr>
              <a:t>{\displaystyle X}</a:t>
            </a:r>
            <a:endParaRPr sz="1150">
              <a:solidFill>
                <a:srgbClr val="202122"/>
              </a:solidFill>
              <a:highlight>
                <a:srgbClr val="FFFFFF"/>
              </a:highlight>
            </a:endParaRPr>
          </a:p>
          <a:p>
            <a:pPr indent="0" lvl="0" marL="0" rtl="0" algn="l">
              <a:lnSpc>
                <a:spcPct val="115000"/>
              </a:lnSpc>
              <a:spcBef>
                <a:spcPts val="600"/>
              </a:spcBef>
              <a:spcAft>
                <a:spcPts val="0"/>
              </a:spcAft>
              <a:buNone/>
            </a:pPr>
            <a:r>
              <a:rPr lang="zh-TW" sz="1150">
                <a:solidFill>
                  <a:srgbClr val="202122"/>
                </a:solidFill>
                <a:highlight>
                  <a:srgbClr val="FFFFFF"/>
                </a:highlight>
              </a:rPr>
              <a:t>（或稱自變數、獨立變數）之間關係的模型。</a:t>
            </a:r>
            <a:r>
              <a:rPr lang="zh-TW" sz="1150">
                <a:solidFill>
                  <a:srgbClr val="BA0000"/>
                </a:solidFill>
                <a:highlight>
                  <a:srgbClr val="FFFFFF"/>
                </a:highlight>
                <a:uFill>
                  <a:noFill/>
                </a:uFill>
                <a:hlinkClick r:id="rId5">
                  <a:extLst>
                    <a:ext uri="{A12FA001-AC4F-418D-AE19-62706E023703}">
                      <ahyp:hlinkClr val="tx"/>
                    </a:ext>
                  </a:extLst>
                </a:hlinkClick>
              </a:rPr>
              <a:t>簡單線性迴歸</a:t>
            </a:r>
            <a:r>
              <a:rPr lang="zh-TW" sz="1150">
                <a:solidFill>
                  <a:srgbClr val="202122"/>
                </a:solidFill>
                <a:highlight>
                  <a:srgbClr val="FFFFFF"/>
                </a:highlight>
              </a:rPr>
              <a:t>使用一個自變數</a:t>
            </a:r>
            <a:endParaRPr sz="1150">
              <a:solidFill>
                <a:srgbClr val="202122"/>
              </a:solidFill>
              <a:highlight>
                <a:srgbClr val="FFFFFF"/>
              </a:highlight>
            </a:endParaRPr>
          </a:p>
          <a:p>
            <a:pPr indent="0" lvl="0" marL="0" rtl="0" algn="l">
              <a:lnSpc>
                <a:spcPct val="115000"/>
              </a:lnSpc>
              <a:spcBef>
                <a:spcPts val="600"/>
              </a:spcBef>
              <a:spcAft>
                <a:spcPts val="0"/>
              </a:spcAft>
              <a:buNone/>
            </a:pPr>
            <a:r>
              <a:rPr lang="zh-TW" sz="1150">
                <a:solidFill>
                  <a:srgbClr val="202122"/>
                </a:solidFill>
                <a:highlight>
                  <a:srgbClr val="FFFFFF"/>
                </a:highlight>
              </a:rPr>
              <a:t>{\displaystyle X}</a:t>
            </a:r>
            <a:endParaRPr sz="1150">
              <a:solidFill>
                <a:srgbClr val="202122"/>
              </a:solidFill>
              <a:highlight>
                <a:srgbClr val="FFFFFF"/>
              </a:highlight>
            </a:endParaRPr>
          </a:p>
          <a:p>
            <a:pPr indent="0" lvl="0" marL="0" rtl="0" algn="l">
              <a:lnSpc>
                <a:spcPct val="115000"/>
              </a:lnSpc>
              <a:spcBef>
                <a:spcPts val="600"/>
              </a:spcBef>
              <a:spcAft>
                <a:spcPts val="0"/>
              </a:spcAft>
              <a:buNone/>
            </a:pPr>
            <a:r>
              <a:rPr lang="zh-TW" sz="1150">
                <a:solidFill>
                  <a:srgbClr val="202122"/>
                </a:solidFill>
                <a:highlight>
                  <a:srgbClr val="FFFFFF"/>
                </a:highlight>
              </a:rPr>
              <a:t>，</a:t>
            </a:r>
            <a:r>
              <a:rPr lang="zh-TW" sz="1150">
                <a:solidFill>
                  <a:srgbClr val="0645AD"/>
                </a:solidFill>
                <a:highlight>
                  <a:srgbClr val="FFFFFF"/>
                </a:highlight>
                <a:uFill>
                  <a:noFill/>
                </a:uFill>
                <a:hlinkClick r:id="rId6">
                  <a:extLst>
                    <a:ext uri="{A12FA001-AC4F-418D-AE19-62706E023703}">
                      <ahyp:hlinkClr val="tx"/>
                    </a:ext>
                  </a:extLst>
                </a:hlinkClick>
              </a:rPr>
              <a:t>複迴歸</a:t>
            </a:r>
            <a:r>
              <a:rPr lang="zh-TW" sz="1150">
                <a:solidFill>
                  <a:srgbClr val="202122"/>
                </a:solidFill>
                <a:highlight>
                  <a:srgbClr val="FFFFFF"/>
                </a:highlight>
              </a:rPr>
              <a:t>使用超過一個自變數（</a:t>
            </a:r>
            <a:endParaRPr sz="1150">
              <a:solidFill>
                <a:srgbClr val="202122"/>
              </a:solidFill>
              <a:highlight>
                <a:srgbClr val="FFFFFF"/>
              </a:highlight>
            </a:endParaRPr>
          </a:p>
          <a:p>
            <a:pPr indent="0" lvl="0" marL="0" rtl="0" algn="l">
              <a:lnSpc>
                <a:spcPct val="115000"/>
              </a:lnSpc>
              <a:spcBef>
                <a:spcPts val="600"/>
              </a:spcBef>
              <a:spcAft>
                <a:spcPts val="0"/>
              </a:spcAft>
              <a:buNone/>
            </a:pPr>
            <a:r>
              <a:rPr lang="zh-TW" sz="1150">
                <a:solidFill>
                  <a:srgbClr val="202122"/>
                </a:solidFill>
                <a:highlight>
                  <a:srgbClr val="FFFFFF"/>
                </a:highlight>
              </a:rPr>
              <a:t>{\displaystyle X_{1},X_{2}...X_{i}}</a:t>
            </a:r>
            <a:endParaRPr sz="1150">
              <a:solidFill>
                <a:srgbClr val="202122"/>
              </a:solidFill>
              <a:highlight>
                <a:srgbClr val="FFFFFF"/>
              </a:highlight>
            </a:endParaRPr>
          </a:p>
          <a:p>
            <a:pPr indent="0" lvl="0" marL="0" rtl="0" algn="l">
              <a:lnSpc>
                <a:spcPct val="115000"/>
              </a:lnSpc>
              <a:spcBef>
                <a:spcPts val="600"/>
              </a:spcBef>
              <a:spcAft>
                <a:spcPts val="0"/>
              </a:spcAft>
              <a:buNone/>
            </a:pPr>
            <a:r>
              <a:rPr lang="zh-TW" sz="1150">
                <a:solidFill>
                  <a:srgbClr val="202122"/>
                </a:solidFill>
                <a:highlight>
                  <a:srgbClr val="FFFFFF"/>
                </a:highlight>
              </a:rPr>
              <a:t>）。</a:t>
            </a:r>
            <a:endParaRPr sz="1150">
              <a:solidFill>
                <a:srgbClr val="202122"/>
              </a:solidFill>
              <a:highlight>
                <a:srgbClr val="FFFFFF"/>
              </a:highlight>
            </a:endParaRPr>
          </a:p>
          <a:p>
            <a:pPr indent="0" lvl="0" marL="0" rtl="0" algn="l">
              <a:lnSpc>
                <a:spcPct val="115000"/>
              </a:lnSpc>
              <a:spcBef>
                <a:spcPts val="600"/>
              </a:spcBef>
              <a:spcAft>
                <a:spcPts val="0"/>
              </a:spcAft>
              <a:buNone/>
            </a:pPr>
            <a:r>
              <a:rPr b="1" lang="zh-TW" sz="1150">
                <a:solidFill>
                  <a:srgbClr val="202122"/>
                </a:solidFill>
                <a:highlight>
                  <a:srgbClr val="FFFFFF"/>
                </a:highlight>
              </a:rPr>
              <a:t>複迴歸分析</a:t>
            </a:r>
            <a:r>
              <a:rPr lang="zh-TW" sz="1150">
                <a:solidFill>
                  <a:srgbClr val="202122"/>
                </a:solidFill>
                <a:highlight>
                  <a:srgbClr val="FFFFFF"/>
                </a:highlight>
              </a:rPr>
              <a:t>，是以關係式表示目的變數和解釋變數之間的關係，然後用於</a:t>
            </a:r>
            <a:r>
              <a:rPr lang="zh-TW" sz="1150">
                <a:solidFill>
                  <a:srgbClr val="0645AD"/>
                </a:solidFill>
                <a:highlight>
                  <a:srgbClr val="FFFFFF"/>
                </a:highlight>
                <a:uFill>
                  <a:noFill/>
                </a:uFill>
                <a:hlinkClick r:id="rId7">
                  <a:extLst>
                    <a:ext uri="{A12FA001-AC4F-418D-AE19-62706E023703}">
                      <ahyp:hlinkClr val="tx"/>
                    </a:ext>
                  </a:extLst>
                </a:hlinkClick>
              </a:rPr>
              <a:t>預測</a:t>
            </a:r>
            <a:r>
              <a:rPr lang="zh-TW" sz="1150">
                <a:solidFill>
                  <a:srgbClr val="202122"/>
                </a:solidFill>
                <a:highlight>
                  <a:srgbClr val="FFFFFF"/>
                </a:highlight>
              </a:rPr>
              <a:t>的方法。它與</a:t>
            </a:r>
            <a:r>
              <a:rPr lang="zh-TW" sz="1150">
                <a:solidFill>
                  <a:srgbClr val="0645AD"/>
                </a:solidFill>
                <a:highlight>
                  <a:srgbClr val="FFFFFF"/>
                </a:highlight>
                <a:uFill>
                  <a:noFill/>
                </a:uFill>
                <a:hlinkClick r:id="rId8">
                  <a:extLst>
                    <a:ext uri="{A12FA001-AC4F-418D-AE19-62706E023703}">
                      <ahyp:hlinkClr val="tx"/>
                    </a:ext>
                  </a:extLst>
                </a:hlinkClick>
              </a:rPr>
              <a:t>主成分分析</a:t>
            </a:r>
            <a:r>
              <a:rPr lang="zh-TW" sz="1150">
                <a:solidFill>
                  <a:srgbClr val="202122"/>
                </a:solidFill>
                <a:highlight>
                  <a:srgbClr val="FFFFFF"/>
                </a:highlight>
              </a:rPr>
              <a:t>同為</a:t>
            </a:r>
            <a:r>
              <a:rPr lang="zh-TW" sz="1150">
                <a:solidFill>
                  <a:srgbClr val="0645AD"/>
                </a:solidFill>
                <a:highlight>
                  <a:srgbClr val="FFFFFF"/>
                </a:highlight>
                <a:uFill>
                  <a:noFill/>
                </a:uFill>
                <a:hlinkClick r:id="rId9">
                  <a:extLst>
                    <a:ext uri="{A12FA001-AC4F-418D-AE19-62706E023703}">
                      <ahyp:hlinkClr val="tx"/>
                    </a:ext>
                  </a:extLst>
                </a:hlinkClick>
              </a:rPr>
              <a:t>多變量分析</a:t>
            </a:r>
            <a:r>
              <a:rPr lang="zh-TW" sz="1150">
                <a:solidFill>
                  <a:srgbClr val="202122"/>
                </a:solidFill>
                <a:highlight>
                  <a:srgbClr val="FFFFFF"/>
                </a:highlight>
              </a:rPr>
              <a:t>。在有目的變數的情形下，使用複迴歸分析；在沒有目的變數的情形下，使用主成分分析。</a:t>
            </a:r>
            <a:endParaRPr sz="1150">
              <a:solidFill>
                <a:srgbClr val="202122"/>
              </a:solidFill>
              <a:highlight>
                <a:srgbClr val="FFFFFF"/>
              </a:highlight>
            </a:endParaRPr>
          </a:p>
          <a:p>
            <a:pPr indent="0" lvl="0" marL="0" rtl="0" algn="l">
              <a:spcBef>
                <a:spcPts val="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c5c5981c15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c5c5981c15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c5c5981c15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c5c5981c15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c5c5981c15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c5c5981c15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c5c5981c15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c5c5981c15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c5c5981c15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c5c5981c15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c5bdfdc2cb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c5bdfdc2cb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c5c5981c1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c5c5981c1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c5c5981c15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c5c5981c15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c5c5981c15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c5c5981c15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c5c5981c15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c5c5981c15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c5bdfdc2cb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c5bdfdc2cb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c5bdfdc2cb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c5bdfdc2cb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c5bdfdc2cb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c5bdfdc2cb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c5bdfdc2cb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c5bdfdc2cb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c5c5981c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c5c5981c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c5bdfdc2cb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c5bdfdc2cb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5.png"/><Relationship Id="rId6" Type="http://schemas.openxmlformats.org/officeDocument/2006/relationships/image" Target="../media/image10.png"/><Relationship Id="rId7"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台北市旅館定價趨勢與潛力</a:t>
            </a:r>
            <a:endParaRPr/>
          </a:p>
        </p:txBody>
      </p:sp>
      <p:sp>
        <p:nvSpPr>
          <p:cNvPr id="87" name="Google Shape;87;p13"/>
          <p:cNvSpPr txBox="1"/>
          <p:nvPr>
            <p:ph idx="1" type="subTitle"/>
          </p:nvPr>
        </p:nvSpPr>
        <p:spPr>
          <a:xfrm>
            <a:off x="6240252" y="3507850"/>
            <a:ext cx="2464500" cy="5412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0"/>
              </a:spcAft>
              <a:buSzPts val="440"/>
              <a:buNone/>
            </a:pPr>
            <a:r>
              <a:rPr lang="zh-TW" sz="1340"/>
              <a:t>組員:鍾侑辰、戴偉喆、王舒婷</a:t>
            </a:r>
            <a:endParaRPr sz="134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nvSpPr>
        <p:spPr>
          <a:xfrm>
            <a:off x="4756050" y="27750"/>
            <a:ext cx="4329900" cy="524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zh-TW" sz="1600"/>
              <a:t>                                                       </a:t>
            </a:r>
            <a:endParaRPr sz="1600"/>
          </a:p>
          <a:p>
            <a:pPr indent="0" lvl="0" marL="0" rtl="0" algn="l">
              <a:lnSpc>
                <a:spcPct val="90000"/>
              </a:lnSpc>
              <a:spcBef>
                <a:spcPts val="1000"/>
              </a:spcBef>
              <a:spcAft>
                <a:spcPts val="0"/>
              </a:spcAft>
              <a:buNone/>
            </a:pPr>
            <a:r>
              <a:rPr lang="zh-TW" sz="1600"/>
              <a:t>一星級 ✯</a:t>
            </a:r>
            <a:endParaRPr sz="1600"/>
          </a:p>
          <a:p>
            <a:pPr indent="0" lvl="0" marL="0" rtl="0" algn="l">
              <a:lnSpc>
                <a:spcPct val="90000"/>
              </a:lnSpc>
              <a:spcBef>
                <a:spcPts val="1000"/>
              </a:spcBef>
              <a:spcAft>
                <a:spcPts val="0"/>
              </a:spcAft>
              <a:buNone/>
            </a:pPr>
            <a:r>
              <a:rPr b="1" lang="zh-TW" sz="1600"/>
              <a:t>基本 </a:t>
            </a:r>
            <a:r>
              <a:rPr lang="zh-TW" sz="1600"/>
              <a:t>住宿空間，支援型的服務、清潔、安全、衛生的環境。</a:t>
            </a:r>
            <a:endParaRPr sz="1600"/>
          </a:p>
          <a:p>
            <a:pPr indent="0" lvl="0" marL="0" rtl="0" algn="l">
              <a:lnSpc>
                <a:spcPct val="90000"/>
              </a:lnSpc>
              <a:spcBef>
                <a:spcPts val="1000"/>
              </a:spcBef>
              <a:spcAft>
                <a:spcPts val="0"/>
              </a:spcAft>
              <a:buNone/>
            </a:pPr>
            <a:r>
              <a:rPr lang="zh-TW" sz="1600"/>
              <a:t>二星級 ✯✯ </a:t>
            </a:r>
            <a:endParaRPr sz="1600"/>
          </a:p>
          <a:p>
            <a:pPr indent="0" lvl="0" marL="0" rtl="0" algn="l">
              <a:lnSpc>
                <a:spcPct val="90000"/>
              </a:lnSpc>
              <a:spcBef>
                <a:spcPts val="1000"/>
              </a:spcBef>
              <a:spcAft>
                <a:spcPts val="0"/>
              </a:spcAft>
              <a:buNone/>
            </a:pPr>
            <a:r>
              <a:rPr lang="zh-TW" sz="1600"/>
              <a:t> 經濟級，提供</a:t>
            </a:r>
            <a:r>
              <a:rPr b="1" lang="zh-TW" sz="1600"/>
              <a:t>必要的</a:t>
            </a:r>
            <a:r>
              <a:rPr lang="zh-TW" sz="1600"/>
              <a:t>住宿設施及服務，與清潔、安全、衛生的環境。</a:t>
            </a:r>
            <a:endParaRPr sz="1600"/>
          </a:p>
          <a:p>
            <a:pPr indent="0" lvl="0" marL="0" rtl="0" algn="l">
              <a:lnSpc>
                <a:spcPct val="90000"/>
              </a:lnSpc>
              <a:spcBef>
                <a:spcPts val="1000"/>
              </a:spcBef>
              <a:spcAft>
                <a:spcPts val="0"/>
              </a:spcAft>
              <a:buNone/>
            </a:pPr>
            <a:r>
              <a:rPr lang="zh-TW" sz="1600"/>
              <a:t>三星級✯✯✯ </a:t>
            </a:r>
            <a:endParaRPr sz="1600"/>
          </a:p>
          <a:p>
            <a:pPr indent="0" lvl="0" marL="0" rtl="0" algn="l">
              <a:lnSpc>
                <a:spcPct val="90000"/>
              </a:lnSpc>
              <a:spcBef>
                <a:spcPts val="1000"/>
              </a:spcBef>
              <a:spcAft>
                <a:spcPts val="0"/>
              </a:spcAft>
              <a:buNone/>
            </a:pPr>
            <a:r>
              <a:rPr lang="zh-TW" sz="1600"/>
              <a:t>舒適級，提供舒適的住宿、餐飲設施及服務，與</a:t>
            </a:r>
            <a:r>
              <a:rPr b="1" lang="zh-TW" sz="1600"/>
              <a:t>標準的</a:t>
            </a:r>
            <a:r>
              <a:rPr lang="zh-TW" sz="1600"/>
              <a:t>清潔、安全、衛生環境。</a:t>
            </a:r>
            <a:endParaRPr sz="1600"/>
          </a:p>
          <a:p>
            <a:pPr indent="0" lvl="0" marL="0" rtl="0" algn="l">
              <a:lnSpc>
                <a:spcPct val="90000"/>
              </a:lnSpc>
              <a:spcBef>
                <a:spcPts val="1000"/>
              </a:spcBef>
              <a:spcAft>
                <a:spcPts val="0"/>
              </a:spcAft>
              <a:buNone/>
            </a:pPr>
            <a:r>
              <a:rPr lang="zh-TW" sz="1600"/>
              <a:t>四星級✯✯</a:t>
            </a:r>
            <a:endParaRPr sz="1600"/>
          </a:p>
          <a:p>
            <a:pPr indent="0" lvl="0" marL="0" rtl="0" algn="l">
              <a:lnSpc>
                <a:spcPct val="90000"/>
              </a:lnSpc>
              <a:spcBef>
                <a:spcPts val="1000"/>
              </a:spcBef>
              <a:spcAft>
                <a:spcPts val="0"/>
              </a:spcAft>
              <a:buNone/>
            </a:pPr>
            <a:r>
              <a:rPr lang="zh-TW" sz="1600"/>
              <a:t>✯✯ 全備級，提供舒適的住宿、餐宴</a:t>
            </a:r>
            <a:r>
              <a:rPr b="1" lang="zh-TW" sz="1600"/>
              <a:t>及會議與休閒設施</a:t>
            </a:r>
            <a:r>
              <a:rPr lang="zh-TW" sz="1600"/>
              <a:t>，熱誠的服務。</a:t>
            </a:r>
            <a:endParaRPr sz="1600"/>
          </a:p>
          <a:p>
            <a:pPr indent="0" lvl="0" marL="0" rtl="0" algn="l">
              <a:lnSpc>
                <a:spcPct val="90000"/>
              </a:lnSpc>
              <a:spcBef>
                <a:spcPts val="1000"/>
              </a:spcBef>
              <a:spcAft>
                <a:spcPts val="0"/>
              </a:spcAft>
              <a:buNone/>
            </a:pPr>
            <a:r>
              <a:rPr lang="zh-TW" sz="1600"/>
              <a:t>五星級✯✯✯✯✯:豪華級，提供</a:t>
            </a:r>
            <a:r>
              <a:rPr b="1" lang="zh-TW" sz="1600"/>
              <a:t>頂級的住宿、餐宴及會議與休閒設施</a:t>
            </a:r>
            <a:r>
              <a:rPr lang="zh-TW" sz="1600"/>
              <a:t>，精緻貼心的服務。</a:t>
            </a:r>
            <a:endParaRPr sz="1600"/>
          </a:p>
          <a:p>
            <a:pPr indent="0" lvl="0" marL="0" rtl="0" algn="l">
              <a:spcBef>
                <a:spcPts val="0"/>
              </a:spcBef>
              <a:spcAft>
                <a:spcPts val="0"/>
              </a:spcAft>
              <a:buNone/>
            </a:pPr>
            <a:r>
              <a:t/>
            </a:r>
            <a:endParaRPr>
              <a:latin typeface="Lato"/>
              <a:ea typeface="Lato"/>
              <a:cs typeface="Lato"/>
              <a:sym typeface="Lato"/>
            </a:endParaRPr>
          </a:p>
        </p:txBody>
      </p:sp>
      <p:pic>
        <p:nvPicPr>
          <p:cNvPr id="149" name="Google Shape;149;p22"/>
          <p:cNvPicPr preferRelativeResize="0"/>
          <p:nvPr/>
        </p:nvPicPr>
        <p:blipFill>
          <a:blip r:embed="rId3">
            <a:alphaModFix/>
          </a:blip>
          <a:stretch>
            <a:fillRect/>
          </a:stretch>
        </p:blipFill>
        <p:spPr>
          <a:xfrm>
            <a:off x="36825" y="1623525"/>
            <a:ext cx="4643025" cy="2296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3">
            <a:alphaModFix/>
          </a:blip>
          <a:stretch>
            <a:fillRect/>
          </a:stretch>
        </p:blipFill>
        <p:spPr>
          <a:xfrm>
            <a:off x="127213" y="243200"/>
            <a:ext cx="8991599" cy="3549025"/>
          </a:xfrm>
          <a:prstGeom prst="rect">
            <a:avLst/>
          </a:prstGeom>
          <a:noFill/>
          <a:ln>
            <a:noFill/>
          </a:ln>
        </p:spPr>
      </p:pic>
      <p:pic>
        <p:nvPicPr>
          <p:cNvPr id="155" name="Google Shape;155;p23"/>
          <p:cNvPicPr preferRelativeResize="0"/>
          <p:nvPr/>
        </p:nvPicPr>
        <p:blipFill rotWithShape="1">
          <a:blip r:embed="rId4">
            <a:alphaModFix/>
          </a:blip>
          <a:srcRect b="0" l="0" r="0" t="3353"/>
          <a:stretch/>
        </p:blipFill>
        <p:spPr>
          <a:xfrm>
            <a:off x="4788561" y="2607587"/>
            <a:ext cx="4084614" cy="2528150"/>
          </a:xfrm>
          <a:prstGeom prst="rect">
            <a:avLst/>
          </a:prstGeom>
          <a:noFill/>
          <a:ln>
            <a:noFill/>
          </a:ln>
        </p:spPr>
      </p:pic>
      <p:pic>
        <p:nvPicPr>
          <p:cNvPr id="156" name="Google Shape;156;p23"/>
          <p:cNvPicPr preferRelativeResize="0"/>
          <p:nvPr/>
        </p:nvPicPr>
        <p:blipFill>
          <a:blip r:embed="rId5">
            <a:alphaModFix/>
          </a:blip>
          <a:stretch>
            <a:fillRect/>
          </a:stretch>
        </p:blipFill>
        <p:spPr>
          <a:xfrm>
            <a:off x="3948113" y="2484551"/>
            <a:ext cx="1247775" cy="552450"/>
          </a:xfrm>
          <a:prstGeom prst="rect">
            <a:avLst/>
          </a:prstGeom>
          <a:noFill/>
          <a:ln>
            <a:noFill/>
          </a:ln>
        </p:spPr>
      </p:pic>
      <p:pic>
        <p:nvPicPr>
          <p:cNvPr id="157" name="Google Shape;157;p23"/>
          <p:cNvPicPr preferRelativeResize="0"/>
          <p:nvPr/>
        </p:nvPicPr>
        <p:blipFill>
          <a:blip r:embed="rId6">
            <a:alphaModFix/>
          </a:blip>
          <a:stretch>
            <a:fillRect/>
          </a:stretch>
        </p:blipFill>
        <p:spPr>
          <a:xfrm>
            <a:off x="127226" y="4042901"/>
            <a:ext cx="3703225" cy="1038375"/>
          </a:xfrm>
          <a:prstGeom prst="rect">
            <a:avLst/>
          </a:prstGeom>
          <a:noFill/>
          <a:ln>
            <a:noFill/>
          </a:ln>
        </p:spPr>
      </p:pic>
      <p:pic>
        <p:nvPicPr>
          <p:cNvPr id="158" name="Google Shape;158;p23"/>
          <p:cNvPicPr preferRelativeResize="0"/>
          <p:nvPr/>
        </p:nvPicPr>
        <p:blipFill>
          <a:blip r:embed="rId7">
            <a:alphaModFix/>
          </a:blip>
          <a:stretch>
            <a:fillRect/>
          </a:stretch>
        </p:blipFill>
        <p:spPr>
          <a:xfrm rot="10800000">
            <a:off x="76200" y="584100"/>
            <a:ext cx="285513" cy="250825"/>
          </a:xfrm>
          <a:prstGeom prst="rect">
            <a:avLst/>
          </a:prstGeom>
          <a:noFill/>
          <a:ln>
            <a:noFill/>
          </a:ln>
        </p:spPr>
      </p:pic>
      <p:pic>
        <p:nvPicPr>
          <p:cNvPr id="159" name="Google Shape;159;p23"/>
          <p:cNvPicPr preferRelativeResize="0"/>
          <p:nvPr/>
        </p:nvPicPr>
        <p:blipFill>
          <a:blip r:embed="rId7">
            <a:alphaModFix/>
          </a:blip>
          <a:stretch>
            <a:fillRect/>
          </a:stretch>
        </p:blipFill>
        <p:spPr>
          <a:xfrm rot="10800000">
            <a:off x="860650" y="1546625"/>
            <a:ext cx="285513" cy="250825"/>
          </a:xfrm>
          <a:prstGeom prst="rect">
            <a:avLst/>
          </a:prstGeom>
          <a:noFill/>
          <a:ln>
            <a:noFill/>
          </a:ln>
        </p:spPr>
      </p:pic>
      <p:pic>
        <p:nvPicPr>
          <p:cNvPr id="160" name="Google Shape;160;p23"/>
          <p:cNvPicPr preferRelativeResize="0"/>
          <p:nvPr/>
        </p:nvPicPr>
        <p:blipFill>
          <a:blip r:embed="rId7">
            <a:alphaModFix/>
          </a:blip>
          <a:stretch>
            <a:fillRect/>
          </a:stretch>
        </p:blipFill>
        <p:spPr>
          <a:xfrm>
            <a:off x="341425" y="3746250"/>
            <a:ext cx="285513" cy="250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82499" y="240200"/>
            <a:ext cx="4189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When it comes to hotel…</a:t>
            </a:r>
            <a:endParaRPr/>
          </a:p>
        </p:txBody>
      </p:sp>
      <p:sp>
        <p:nvSpPr>
          <p:cNvPr id="166" name="Google Shape;166;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24"/>
          <p:cNvPicPr preferRelativeResize="0"/>
          <p:nvPr/>
        </p:nvPicPr>
        <p:blipFill>
          <a:blip r:embed="rId3">
            <a:alphaModFix/>
          </a:blip>
          <a:stretch>
            <a:fillRect/>
          </a:stretch>
        </p:blipFill>
        <p:spPr>
          <a:xfrm>
            <a:off x="481075" y="775400"/>
            <a:ext cx="8414301" cy="4249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目標:</a:t>
            </a:r>
            <a:endParaRPr/>
          </a:p>
        </p:txBody>
      </p:sp>
      <p:sp>
        <p:nvSpPr>
          <p:cNvPr id="173" name="Google Shape;173;p25"/>
          <p:cNvSpPr txBox="1"/>
          <p:nvPr>
            <p:ph idx="1" type="body"/>
          </p:nvPr>
        </p:nvSpPr>
        <p:spPr>
          <a:xfrm>
            <a:off x="729450" y="2078875"/>
            <a:ext cx="7688700" cy="30645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SzPts val="2000"/>
              <a:buChar char="●"/>
            </a:pPr>
            <a:r>
              <a:rPr b="1" lang="zh-TW" sz="2000"/>
              <a:t>哪幾個評分因素影響總評分?旅客最在意的服務項目?</a:t>
            </a:r>
            <a:endParaRPr b="1" sz="1400"/>
          </a:p>
          <a:p>
            <a:pPr indent="-317500" lvl="0" marL="457200" rtl="0" algn="l">
              <a:spcBef>
                <a:spcPts val="0"/>
              </a:spcBef>
              <a:spcAft>
                <a:spcPts val="0"/>
              </a:spcAft>
              <a:buSzPts val="1400"/>
              <a:buChar char="●"/>
            </a:pPr>
            <a:r>
              <a:rPr b="1" lang="zh-TW" sz="1400"/>
              <a:t>總</a:t>
            </a:r>
            <a:r>
              <a:rPr b="1" lang="zh-TW" sz="1400"/>
              <a:t>評分與子項目(七個)評分關係</a:t>
            </a:r>
            <a:endParaRPr b="1" sz="1400"/>
          </a:p>
          <a:p>
            <a:pPr indent="0" lvl="0" marL="457200" rtl="0" algn="l">
              <a:spcBef>
                <a:spcPts val="1200"/>
              </a:spcBef>
              <a:spcAft>
                <a:spcPts val="0"/>
              </a:spcAft>
              <a:buNone/>
            </a:pPr>
            <a:r>
              <a:t/>
            </a:r>
            <a:endParaRPr sz="1400"/>
          </a:p>
          <a:p>
            <a:pPr indent="-355600" lvl="0" marL="457200" rtl="0" algn="l">
              <a:spcBef>
                <a:spcPts val="1200"/>
              </a:spcBef>
              <a:spcAft>
                <a:spcPts val="0"/>
              </a:spcAft>
              <a:buSzPts val="2000"/>
              <a:buChar char="●"/>
            </a:pPr>
            <a:r>
              <a:rPr b="1" lang="zh-TW" sz="2000"/>
              <a:t>第三方評鑑(星級)是否有公信力?五星級旅館 VS 平價旅館</a:t>
            </a:r>
            <a:endParaRPr b="1" sz="2000"/>
          </a:p>
          <a:p>
            <a:pPr indent="-317500" lvl="0" marL="457200" rtl="0" algn="l">
              <a:spcBef>
                <a:spcPts val="0"/>
              </a:spcBef>
              <a:spcAft>
                <a:spcPts val="0"/>
              </a:spcAft>
              <a:buSzPts val="1400"/>
              <a:buChar char="●"/>
            </a:pPr>
            <a:r>
              <a:rPr b="1" lang="zh-TW" sz="1400"/>
              <a:t>評分(總評分+七個子項目)與星級相關性</a:t>
            </a:r>
            <a:endParaRPr b="1" sz="1400"/>
          </a:p>
          <a:p>
            <a:pPr indent="0" lvl="0" marL="457200" rtl="0" algn="l">
              <a:spcBef>
                <a:spcPts val="1200"/>
              </a:spcBef>
              <a:spcAft>
                <a:spcPts val="0"/>
              </a:spcAft>
              <a:buNone/>
            </a:pPr>
            <a:r>
              <a:t/>
            </a:r>
            <a:endParaRPr sz="1400"/>
          </a:p>
          <a:p>
            <a:pPr indent="-355600" lvl="0" marL="457200" rtl="0" algn="l">
              <a:spcBef>
                <a:spcPts val="1200"/>
              </a:spcBef>
              <a:spcAft>
                <a:spcPts val="0"/>
              </a:spcAft>
              <a:buSzPts val="2000"/>
              <a:buChar char="●"/>
            </a:pPr>
            <a:r>
              <a:rPr b="1" lang="zh-TW" sz="2000"/>
              <a:t>旅館價格顧問、旅館價格趨勢分析</a:t>
            </a:r>
            <a:endParaRPr b="1" sz="2000"/>
          </a:p>
          <a:p>
            <a:pPr indent="-317500" lvl="0" marL="457200" rtl="0" algn="l">
              <a:spcBef>
                <a:spcPts val="0"/>
              </a:spcBef>
              <a:spcAft>
                <a:spcPts val="0"/>
              </a:spcAft>
              <a:buSzPts val="1400"/>
              <a:buChar char="●"/>
            </a:pPr>
            <a:r>
              <a:rPr b="1" lang="zh-TW" sz="1400"/>
              <a:t>旅館價格與評分、星級間關係</a:t>
            </a:r>
            <a:endParaRPr b="1" sz="1400"/>
          </a:p>
          <a:p>
            <a:pPr indent="0" lvl="0" marL="45720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451575" y="610525"/>
            <a:ext cx="1603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資料清洗</a:t>
            </a:r>
            <a:endParaRPr/>
          </a:p>
        </p:txBody>
      </p:sp>
      <p:sp>
        <p:nvSpPr>
          <p:cNvPr id="179" name="Google Shape;179;p26"/>
          <p:cNvSpPr txBox="1"/>
          <p:nvPr>
            <p:ph idx="1" type="body"/>
          </p:nvPr>
        </p:nvSpPr>
        <p:spPr>
          <a:xfrm>
            <a:off x="1309700" y="1458100"/>
            <a:ext cx="7688700" cy="32367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None/>
            </a:pPr>
            <a:r>
              <a:rPr lang="zh-TW" sz="2700">
                <a:solidFill>
                  <a:srgbClr val="000000"/>
                </a:solidFill>
                <a:latin typeface="Arial"/>
                <a:ea typeface="Arial"/>
                <a:cs typeface="Arial"/>
                <a:sym typeface="Arial"/>
              </a:rPr>
              <a:t>•</a:t>
            </a:r>
            <a:r>
              <a:rPr b="1" lang="zh-TW" sz="2400">
                <a:solidFill>
                  <a:srgbClr val="000000"/>
                </a:solidFill>
                <a:latin typeface="Arial"/>
                <a:ea typeface="Arial"/>
                <a:cs typeface="Arial"/>
                <a:sym typeface="Arial"/>
              </a:rPr>
              <a:t>缺值、錯誤資料</a:t>
            </a:r>
            <a:endParaRPr b="1" sz="2400">
              <a:solidFill>
                <a:srgbClr val="000000"/>
              </a:solidFill>
              <a:latin typeface="Arial"/>
              <a:ea typeface="Arial"/>
              <a:cs typeface="Arial"/>
              <a:sym typeface="Arial"/>
            </a:endParaRPr>
          </a:p>
          <a:p>
            <a:pPr indent="457200" lvl="0" marL="0" rtl="0" algn="l">
              <a:lnSpc>
                <a:spcPct val="90000"/>
              </a:lnSpc>
              <a:spcBef>
                <a:spcPts val="500"/>
              </a:spcBef>
              <a:spcAft>
                <a:spcPts val="0"/>
              </a:spcAft>
              <a:buNone/>
            </a:pPr>
            <a:r>
              <a:rPr lang="zh-TW" sz="2100">
                <a:solidFill>
                  <a:srgbClr val="000000"/>
                </a:solidFill>
                <a:latin typeface="Arial"/>
                <a:ea typeface="Arial"/>
                <a:cs typeface="Arial"/>
                <a:sym typeface="Arial"/>
              </a:rPr>
              <a:t>•缺少子項目評分(wifi) (15間旅館)</a:t>
            </a:r>
            <a:endParaRPr sz="2100">
              <a:solidFill>
                <a:srgbClr val="000000"/>
              </a:solidFill>
              <a:latin typeface="Arial"/>
              <a:ea typeface="Arial"/>
              <a:cs typeface="Arial"/>
              <a:sym typeface="Arial"/>
            </a:endParaRPr>
          </a:p>
          <a:p>
            <a:pPr indent="457200" lvl="0" marL="0" rtl="0" algn="l">
              <a:lnSpc>
                <a:spcPct val="90000"/>
              </a:lnSpc>
              <a:spcBef>
                <a:spcPts val="500"/>
              </a:spcBef>
              <a:spcAft>
                <a:spcPts val="0"/>
              </a:spcAft>
              <a:buNone/>
            </a:pPr>
            <a:r>
              <a:rPr lang="zh-TW" sz="2100">
                <a:solidFill>
                  <a:srgbClr val="000000"/>
                </a:solidFill>
                <a:latin typeface="Arial"/>
                <a:ea typeface="Arial"/>
                <a:cs typeface="Arial"/>
                <a:sym typeface="Arial"/>
              </a:rPr>
              <a:t>•旅館星級資料錯誤(8,6) </a:t>
            </a:r>
            <a:endParaRPr sz="2100">
              <a:solidFill>
                <a:srgbClr val="000000"/>
              </a:solidFill>
              <a:latin typeface="Arial"/>
              <a:ea typeface="Arial"/>
              <a:cs typeface="Arial"/>
              <a:sym typeface="Arial"/>
            </a:endParaRPr>
          </a:p>
          <a:p>
            <a:pPr indent="457200" lvl="0" marL="0" rtl="0" algn="l">
              <a:lnSpc>
                <a:spcPct val="90000"/>
              </a:lnSpc>
              <a:spcBef>
                <a:spcPts val="500"/>
              </a:spcBef>
              <a:spcAft>
                <a:spcPts val="0"/>
              </a:spcAft>
              <a:buNone/>
            </a:pPr>
            <a:r>
              <a:rPr lang="zh-TW" sz="2100">
                <a:solidFill>
                  <a:srgbClr val="000000"/>
                </a:solidFill>
                <a:latin typeface="Arial"/>
                <a:ea typeface="Arial"/>
                <a:cs typeface="Arial"/>
                <a:sym typeface="Arial"/>
              </a:rPr>
              <a:t>•房型價格資料缺值(雙人房:10間旅館)</a:t>
            </a:r>
            <a:endParaRPr sz="2100">
              <a:solidFill>
                <a:srgbClr val="000000"/>
              </a:solidFill>
              <a:latin typeface="Arial"/>
              <a:ea typeface="Arial"/>
              <a:cs typeface="Arial"/>
              <a:sym typeface="Arial"/>
            </a:endParaRPr>
          </a:p>
          <a:p>
            <a:pPr indent="457200" lvl="0" marL="0" rtl="0" algn="l">
              <a:lnSpc>
                <a:spcPct val="90000"/>
              </a:lnSpc>
              <a:spcBef>
                <a:spcPts val="500"/>
              </a:spcBef>
              <a:spcAft>
                <a:spcPts val="0"/>
              </a:spcAft>
              <a:buNone/>
            </a:pPr>
            <a:r>
              <a:t/>
            </a:r>
            <a:endParaRPr sz="2100">
              <a:solidFill>
                <a:srgbClr val="000000"/>
              </a:solidFill>
              <a:latin typeface="Arial"/>
              <a:ea typeface="Arial"/>
              <a:cs typeface="Arial"/>
              <a:sym typeface="Arial"/>
            </a:endParaRPr>
          </a:p>
          <a:p>
            <a:pPr indent="0" lvl="0" marL="0" rtl="0" algn="l">
              <a:lnSpc>
                <a:spcPct val="90000"/>
              </a:lnSpc>
              <a:spcBef>
                <a:spcPts val="1000"/>
              </a:spcBef>
              <a:spcAft>
                <a:spcPts val="0"/>
              </a:spcAft>
              <a:buNone/>
            </a:pPr>
            <a:r>
              <a:rPr lang="zh-TW" sz="2500">
                <a:solidFill>
                  <a:srgbClr val="000000"/>
                </a:solidFill>
                <a:latin typeface="Arial"/>
                <a:ea typeface="Arial"/>
                <a:cs typeface="Arial"/>
                <a:sym typeface="Arial"/>
              </a:rPr>
              <a:t>•</a:t>
            </a:r>
            <a:r>
              <a:rPr b="1" lang="zh-TW" sz="2400">
                <a:solidFill>
                  <a:srgbClr val="000000"/>
                </a:solidFill>
                <a:latin typeface="Arial"/>
                <a:ea typeface="Arial"/>
                <a:cs typeface="Arial"/>
                <a:sym typeface="Arial"/>
              </a:rPr>
              <a:t>離群值(outlier)處理</a:t>
            </a:r>
            <a:endParaRPr b="1" sz="2400">
              <a:solidFill>
                <a:srgbClr val="000000"/>
              </a:solidFill>
              <a:latin typeface="Arial"/>
              <a:ea typeface="Arial"/>
              <a:cs typeface="Arial"/>
              <a:sym typeface="Arial"/>
            </a:endParaRPr>
          </a:p>
          <a:p>
            <a:pPr indent="457200" lvl="0" marL="0" rtl="0" algn="l">
              <a:lnSpc>
                <a:spcPct val="90000"/>
              </a:lnSpc>
              <a:spcBef>
                <a:spcPts val="500"/>
              </a:spcBef>
              <a:spcAft>
                <a:spcPts val="0"/>
              </a:spcAft>
              <a:buNone/>
            </a:pPr>
            <a:r>
              <a:rPr lang="zh-TW" sz="2100">
                <a:solidFill>
                  <a:srgbClr val="000000"/>
                </a:solidFill>
                <a:latin typeface="Arial"/>
                <a:ea typeface="Arial"/>
                <a:cs typeface="Arial"/>
                <a:sym typeface="Arial"/>
              </a:rPr>
              <a:t>•總評分小於7  </a:t>
            </a:r>
            <a:r>
              <a:rPr lang="zh-TW" sz="2100">
                <a:solidFill>
                  <a:srgbClr val="000000"/>
                </a:solidFill>
                <a:latin typeface="Arial"/>
                <a:ea typeface="Arial"/>
                <a:cs typeface="Arial"/>
                <a:sym typeface="Arial"/>
              </a:rPr>
              <a:t>(10間旅館)</a:t>
            </a:r>
            <a:endParaRPr sz="2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
        <p:nvSpPr>
          <p:cNvPr id="180" name="Google Shape;180;p26"/>
          <p:cNvSpPr/>
          <p:nvPr/>
        </p:nvSpPr>
        <p:spPr>
          <a:xfrm>
            <a:off x="6702350" y="1595150"/>
            <a:ext cx="1700100" cy="535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900"/>
              <a:t>290</a:t>
            </a:r>
            <a:r>
              <a:rPr b="1" lang="zh-TW" sz="1900"/>
              <a:t>旅館</a:t>
            </a:r>
            <a:endParaRPr b="1" sz="1900"/>
          </a:p>
        </p:txBody>
      </p:sp>
      <p:sp>
        <p:nvSpPr>
          <p:cNvPr id="181" name="Google Shape;181;p26"/>
          <p:cNvSpPr/>
          <p:nvPr/>
        </p:nvSpPr>
        <p:spPr>
          <a:xfrm>
            <a:off x="6702350" y="3604400"/>
            <a:ext cx="1700100" cy="535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900"/>
              <a:t>269間</a:t>
            </a:r>
            <a:r>
              <a:rPr b="1" lang="zh-TW" sz="1900"/>
              <a:t>旅館</a:t>
            </a:r>
            <a:endParaRPr b="1" sz="1900"/>
          </a:p>
        </p:txBody>
      </p:sp>
      <p:sp>
        <p:nvSpPr>
          <p:cNvPr id="182" name="Google Shape;182;p26"/>
          <p:cNvSpPr/>
          <p:nvPr/>
        </p:nvSpPr>
        <p:spPr>
          <a:xfrm>
            <a:off x="7311650" y="2354975"/>
            <a:ext cx="481500" cy="1024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727650" y="621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總評分、星級分布(histogram)</a:t>
            </a:r>
            <a:endParaRPr/>
          </a:p>
        </p:txBody>
      </p:sp>
      <p:pic>
        <p:nvPicPr>
          <p:cNvPr id="188" name="Google Shape;188;p27"/>
          <p:cNvPicPr preferRelativeResize="0"/>
          <p:nvPr/>
        </p:nvPicPr>
        <p:blipFill>
          <a:blip r:embed="rId3">
            <a:alphaModFix/>
          </a:blip>
          <a:stretch>
            <a:fillRect/>
          </a:stretch>
        </p:blipFill>
        <p:spPr>
          <a:xfrm>
            <a:off x="729450" y="2208635"/>
            <a:ext cx="4006849" cy="2545490"/>
          </a:xfrm>
          <a:prstGeom prst="rect">
            <a:avLst/>
          </a:prstGeom>
          <a:noFill/>
          <a:ln>
            <a:noFill/>
          </a:ln>
        </p:spPr>
      </p:pic>
      <p:pic>
        <p:nvPicPr>
          <p:cNvPr id="189" name="Google Shape;189;p27"/>
          <p:cNvPicPr preferRelativeResize="0"/>
          <p:nvPr/>
        </p:nvPicPr>
        <p:blipFill>
          <a:blip r:embed="rId4">
            <a:alphaModFix/>
          </a:blip>
          <a:stretch>
            <a:fillRect/>
          </a:stretch>
        </p:blipFill>
        <p:spPr>
          <a:xfrm>
            <a:off x="5044700" y="1394846"/>
            <a:ext cx="3673775" cy="3295250"/>
          </a:xfrm>
          <a:prstGeom prst="rect">
            <a:avLst/>
          </a:prstGeom>
          <a:noFill/>
          <a:ln>
            <a:noFill/>
          </a:ln>
        </p:spPr>
      </p:pic>
      <p:pic>
        <p:nvPicPr>
          <p:cNvPr id="190" name="Google Shape;190;p27"/>
          <p:cNvPicPr preferRelativeResize="0"/>
          <p:nvPr/>
        </p:nvPicPr>
        <p:blipFill>
          <a:blip r:embed="rId5">
            <a:alphaModFix/>
          </a:blip>
          <a:stretch>
            <a:fillRect/>
          </a:stretch>
        </p:blipFill>
        <p:spPr>
          <a:xfrm>
            <a:off x="6069625" y="4666950"/>
            <a:ext cx="425838" cy="357400"/>
          </a:xfrm>
          <a:prstGeom prst="rect">
            <a:avLst/>
          </a:prstGeom>
          <a:noFill/>
          <a:ln>
            <a:noFill/>
          </a:ln>
        </p:spPr>
      </p:pic>
      <p:sp>
        <p:nvSpPr>
          <p:cNvPr id="191" name="Google Shape;191;p27"/>
          <p:cNvSpPr txBox="1"/>
          <p:nvPr/>
        </p:nvSpPr>
        <p:spPr>
          <a:xfrm>
            <a:off x="806400" y="1449325"/>
            <a:ext cx="76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一星級旅館只有一間</a:t>
            </a:r>
            <a:endParaRPr>
              <a:latin typeface="Lato"/>
              <a:ea typeface="Lato"/>
              <a:cs typeface="Lato"/>
              <a:sym typeface="Lato"/>
            </a:endParaRPr>
          </a:p>
          <a:p>
            <a:pPr indent="0" lvl="0" marL="0" rtl="0" algn="l">
              <a:spcBef>
                <a:spcPts val="0"/>
              </a:spcBef>
              <a:spcAft>
                <a:spcPts val="0"/>
              </a:spcAft>
              <a:buNone/>
            </a:pPr>
            <a:r>
              <a:rPr lang="zh-TW">
                <a:latin typeface="Lato"/>
                <a:ea typeface="Lato"/>
                <a:cs typeface="Lato"/>
                <a:sym typeface="Lato"/>
              </a:rPr>
              <a:t>46間旅館缺少星級評鑑</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668075" y="445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各個評分次數分布</a:t>
            </a:r>
            <a:r>
              <a:rPr lang="zh-TW"/>
              <a:t>(histogram)</a:t>
            </a:r>
            <a:endParaRPr/>
          </a:p>
          <a:p>
            <a:pPr indent="0" lvl="0" marL="0" rtl="0" algn="l">
              <a:spcBef>
                <a:spcPts val="0"/>
              </a:spcBef>
              <a:spcAft>
                <a:spcPts val="0"/>
              </a:spcAft>
              <a:buNone/>
            </a:pPr>
            <a:r>
              <a:t/>
            </a:r>
            <a:endParaRPr/>
          </a:p>
        </p:txBody>
      </p:sp>
      <p:pic>
        <p:nvPicPr>
          <p:cNvPr id="197" name="Google Shape;197;p28"/>
          <p:cNvPicPr preferRelativeResize="0"/>
          <p:nvPr/>
        </p:nvPicPr>
        <p:blipFill>
          <a:blip r:embed="rId3">
            <a:alphaModFix/>
          </a:blip>
          <a:stretch>
            <a:fillRect/>
          </a:stretch>
        </p:blipFill>
        <p:spPr>
          <a:xfrm>
            <a:off x="1907100" y="980750"/>
            <a:ext cx="7158176" cy="4162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9"/>
          <p:cNvPicPr preferRelativeResize="0"/>
          <p:nvPr/>
        </p:nvPicPr>
        <p:blipFill rotWithShape="1">
          <a:blip r:embed="rId3">
            <a:alphaModFix/>
          </a:blip>
          <a:srcRect b="24494" l="0" r="0" t="0"/>
          <a:stretch/>
        </p:blipFill>
        <p:spPr>
          <a:xfrm>
            <a:off x="2291875" y="106650"/>
            <a:ext cx="6652651" cy="3659450"/>
          </a:xfrm>
          <a:prstGeom prst="rect">
            <a:avLst/>
          </a:prstGeom>
          <a:noFill/>
          <a:ln>
            <a:noFill/>
          </a:ln>
        </p:spPr>
      </p:pic>
      <p:graphicFrame>
        <p:nvGraphicFramePr>
          <p:cNvPr id="203" name="Google Shape;203;p29"/>
          <p:cNvGraphicFramePr/>
          <p:nvPr/>
        </p:nvGraphicFramePr>
        <p:xfrm>
          <a:off x="337125" y="3893025"/>
          <a:ext cx="3000000" cy="3000000"/>
        </p:xfrm>
        <a:graphic>
          <a:graphicData uri="http://schemas.openxmlformats.org/drawingml/2006/table">
            <a:tbl>
              <a:tblPr>
                <a:noFill/>
                <a:tableStyleId>{136F0CAE-5A2B-4BB9-912F-7AC5461C9EB8}</a:tableStyleId>
              </a:tblPr>
              <a:tblGrid>
                <a:gridCol w="418250"/>
                <a:gridCol w="768250"/>
                <a:gridCol w="768250"/>
                <a:gridCol w="768250"/>
                <a:gridCol w="768250"/>
                <a:gridCol w="768250"/>
                <a:gridCol w="768250"/>
                <a:gridCol w="768250"/>
              </a:tblGrid>
              <a:tr h="396200">
                <a:tc>
                  <a:txBody>
                    <a:bodyPr/>
                    <a:lstStyle/>
                    <a:p>
                      <a:pPr indent="0" lvl="0" marL="0" rtl="0" algn="l">
                        <a:spcBef>
                          <a:spcPts val="0"/>
                        </a:spcBef>
                        <a:spcAft>
                          <a:spcPts val="0"/>
                        </a:spcAft>
                        <a:buNone/>
                      </a:pPr>
                      <a:r>
                        <a:rPr b="1" lang="zh-TW" sz="900"/>
                        <a:t>相關係數</a:t>
                      </a:r>
                      <a:endParaRPr b="1" sz="900"/>
                    </a:p>
                  </a:txBody>
                  <a:tcPr marT="91425" marB="91425" marR="91425" marL="91425">
                    <a:lnL cap="flat" cmpd="sng" w="7625">
                      <a:solidFill>
                        <a:srgbClr val="4472C4"/>
                      </a:solidFill>
                      <a:prstDash val="solid"/>
                      <a:round/>
                      <a:headEnd len="sm" w="sm" type="none"/>
                      <a:tailEnd len="sm" w="sm" type="none"/>
                    </a:lnL>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員工素質</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設施</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清潔程度</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舒適程度</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性價比</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住宿地點</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免費WiFi</a:t>
                      </a:r>
                      <a:endParaRPr b="1" sz="1100"/>
                    </a:p>
                  </a:txBody>
                  <a:tcPr marT="91425" marB="91425" marR="91425" marL="91425">
                    <a:lnR cap="flat" cmpd="sng" w="7625">
                      <a:solidFill>
                        <a:srgbClr val="4472C4"/>
                      </a:solidFill>
                      <a:prstDash val="solid"/>
                      <a:round/>
                      <a:headEnd len="sm" w="sm" type="none"/>
                      <a:tailEnd len="sm" w="sm" type="none"/>
                    </a:lnR>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r>
              <a:tr h="200025">
                <a:tc>
                  <a:txBody>
                    <a:bodyPr/>
                    <a:lstStyle/>
                    <a:p>
                      <a:pPr indent="0" lvl="0" marL="0" rtl="0" algn="l">
                        <a:spcBef>
                          <a:spcPts val="0"/>
                        </a:spcBef>
                        <a:spcAft>
                          <a:spcPts val="0"/>
                        </a:spcAft>
                        <a:buNone/>
                      </a:pPr>
                      <a:r>
                        <a:rPr b="1" lang="zh-TW" sz="1100"/>
                        <a:t>總評</a:t>
                      </a:r>
                      <a:endParaRPr b="1" sz="1100"/>
                    </a:p>
                  </a:txBody>
                  <a:tcPr marT="91425" marB="91425" marR="91425" marL="91425">
                    <a:lnL cap="flat" cmpd="sng" w="7625">
                      <a:solidFill>
                        <a:srgbClr val="4472C4"/>
                      </a:solidFill>
                      <a:prstDash val="solid"/>
                      <a:round/>
                      <a:headEnd len="sm" w="sm" type="none"/>
                      <a:tailEnd len="sm" w="sm" type="none"/>
                    </a:lnL>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0.861</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0.961</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0.962</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0.96</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0.797</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0.666</a:t>
                      </a:r>
                      <a:endParaRPr b="1" sz="1100"/>
                    </a:p>
                  </a:txBody>
                  <a:tcPr marT="91425" marB="91425" marR="91425" marL="91425">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c>
                  <a:txBody>
                    <a:bodyPr/>
                    <a:lstStyle/>
                    <a:p>
                      <a:pPr indent="0" lvl="0" marL="0" rtl="0" algn="l">
                        <a:spcBef>
                          <a:spcPts val="0"/>
                        </a:spcBef>
                        <a:spcAft>
                          <a:spcPts val="0"/>
                        </a:spcAft>
                        <a:buNone/>
                      </a:pPr>
                      <a:r>
                        <a:rPr b="1" lang="zh-TW" sz="1100"/>
                        <a:t>0.616</a:t>
                      </a:r>
                      <a:endParaRPr b="1" sz="1100"/>
                    </a:p>
                  </a:txBody>
                  <a:tcPr marT="91425" marB="91425" marR="91425" marL="91425">
                    <a:lnR cap="flat" cmpd="sng" w="7625">
                      <a:solidFill>
                        <a:srgbClr val="4472C4"/>
                      </a:solidFill>
                      <a:prstDash val="solid"/>
                      <a:round/>
                      <a:headEnd len="sm" w="sm" type="none"/>
                      <a:tailEnd len="sm" w="sm" type="none"/>
                    </a:lnR>
                    <a:lnT cap="flat" cmpd="sng" w="7625">
                      <a:solidFill>
                        <a:srgbClr val="4472C4"/>
                      </a:solidFill>
                      <a:prstDash val="solid"/>
                      <a:round/>
                      <a:headEnd len="sm" w="sm" type="none"/>
                      <a:tailEnd len="sm" w="sm" type="none"/>
                    </a:lnT>
                    <a:lnB cap="flat" cmpd="sng" w="7625">
                      <a:solidFill>
                        <a:srgbClr val="4472C4"/>
                      </a:solidFill>
                      <a:prstDash val="solid"/>
                      <a:round/>
                      <a:headEnd len="sm" w="sm" type="none"/>
                      <a:tailEnd len="sm" w="sm" type="none"/>
                    </a:lnB>
                  </a:tcPr>
                </a:tc>
              </a:tr>
            </a:tbl>
          </a:graphicData>
        </a:graphic>
      </p:graphicFrame>
      <p:pic>
        <p:nvPicPr>
          <p:cNvPr id="204" name="Google Shape;204;p29"/>
          <p:cNvPicPr preferRelativeResize="0"/>
          <p:nvPr/>
        </p:nvPicPr>
        <p:blipFill rotWithShape="1">
          <a:blip r:embed="rId3">
            <a:alphaModFix/>
          </a:blip>
          <a:srcRect b="0" l="0" r="47935" t="74226"/>
          <a:stretch/>
        </p:blipFill>
        <p:spPr>
          <a:xfrm>
            <a:off x="6133125" y="3816658"/>
            <a:ext cx="2934601" cy="1152368"/>
          </a:xfrm>
          <a:prstGeom prst="rect">
            <a:avLst/>
          </a:prstGeom>
          <a:noFill/>
          <a:ln>
            <a:noFill/>
          </a:ln>
        </p:spPr>
      </p:pic>
      <p:sp>
        <p:nvSpPr>
          <p:cNvPr id="205" name="Google Shape;205;p29"/>
          <p:cNvSpPr txBox="1"/>
          <p:nvPr/>
        </p:nvSpPr>
        <p:spPr>
          <a:xfrm>
            <a:off x="776125" y="1627750"/>
            <a:ext cx="8949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200">
                <a:latin typeface="Comic Sans MS"/>
                <a:ea typeface="Comic Sans MS"/>
                <a:cs typeface="Comic Sans MS"/>
                <a:sym typeface="Comic Sans MS"/>
              </a:rPr>
              <a:t>相</a:t>
            </a:r>
            <a:endParaRPr b="1" sz="2200">
              <a:latin typeface="Comic Sans MS"/>
              <a:ea typeface="Comic Sans MS"/>
              <a:cs typeface="Comic Sans MS"/>
              <a:sym typeface="Comic Sans MS"/>
            </a:endParaRPr>
          </a:p>
          <a:p>
            <a:pPr indent="0" lvl="0" marL="0" rtl="0" algn="l">
              <a:spcBef>
                <a:spcPts val="0"/>
              </a:spcBef>
              <a:spcAft>
                <a:spcPts val="0"/>
              </a:spcAft>
              <a:buNone/>
            </a:pPr>
            <a:r>
              <a:rPr b="1" lang="zh-TW" sz="2200">
                <a:latin typeface="Comic Sans MS"/>
                <a:ea typeface="Comic Sans MS"/>
                <a:cs typeface="Comic Sans MS"/>
                <a:sym typeface="Comic Sans MS"/>
              </a:rPr>
              <a:t>關</a:t>
            </a:r>
            <a:endParaRPr b="1" sz="2200">
              <a:latin typeface="Comic Sans MS"/>
              <a:ea typeface="Comic Sans MS"/>
              <a:cs typeface="Comic Sans MS"/>
              <a:sym typeface="Comic Sans MS"/>
            </a:endParaRPr>
          </a:p>
          <a:p>
            <a:pPr indent="0" lvl="0" marL="0" rtl="0" algn="l">
              <a:spcBef>
                <a:spcPts val="0"/>
              </a:spcBef>
              <a:spcAft>
                <a:spcPts val="0"/>
              </a:spcAft>
              <a:buNone/>
            </a:pPr>
            <a:r>
              <a:rPr b="1" lang="zh-TW" sz="2200">
                <a:latin typeface="Comic Sans MS"/>
                <a:ea typeface="Comic Sans MS"/>
                <a:cs typeface="Comic Sans MS"/>
                <a:sym typeface="Comic Sans MS"/>
              </a:rPr>
              <a:t>性</a:t>
            </a:r>
            <a:endParaRPr b="1" sz="2200">
              <a:latin typeface="Comic Sans MS"/>
              <a:ea typeface="Comic Sans MS"/>
              <a:cs typeface="Comic Sans MS"/>
              <a:sym typeface="Comic Sans MS"/>
            </a:endParaRPr>
          </a:p>
          <a:p>
            <a:pPr indent="0" lvl="0" marL="0" rtl="0" algn="l">
              <a:spcBef>
                <a:spcPts val="0"/>
              </a:spcBef>
              <a:spcAft>
                <a:spcPts val="0"/>
              </a:spcAft>
              <a:buNone/>
            </a:pPr>
            <a:r>
              <a:rPr b="1" lang="zh-TW" sz="2200">
                <a:latin typeface="Comic Sans MS"/>
                <a:ea typeface="Comic Sans MS"/>
                <a:cs typeface="Comic Sans MS"/>
                <a:sym typeface="Comic Sans MS"/>
              </a:rPr>
              <a:t>   </a:t>
            </a:r>
            <a:endParaRPr b="1" sz="2200">
              <a:latin typeface="Comic Sans MS"/>
              <a:ea typeface="Comic Sans MS"/>
              <a:cs typeface="Comic Sans MS"/>
              <a:sym typeface="Comic Sans MS"/>
            </a:endParaRPr>
          </a:p>
        </p:txBody>
      </p:sp>
      <p:pic>
        <p:nvPicPr>
          <p:cNvPr id="206" name="Google Shape;206;p29"/>
          <p:cNvPicPr preferRelativeResize="0"/>
          <p:nvPr/>
        </p:nvPicPr>
        <p:blipFill>
          <a:blip r:embed="rId4">
            <a:alphaModFix/>
          </a:blip>
          <a:stretch>
            <a:fillRect/>
          </a:stretch>
        </p:blipFill>
        <p:spPr>
          <a:xfrm>
            <a:off x="6133113" y="1307600"/>
            <a:ext cx="558023" cy="411175"/>
          </a:xfrm>
          <a:prstGeom prst="rect">
            <a:avLst/>
          </a:prstGeom>
          <a:noFill/>
          <a:ln>
            <a:noFill/>
          </a:ln>
        </p:spPr>
      </p:pic>
      <p:pic>
        <p:nvPicPr>
          <p:cNvPr id="207" name="Google Shape;207;p29"/>
          <p:cNvPicPr preferRelativeResize="0"/>
          <p:nvPr/>
        </p:nvPicPr>
        <p:blipFill>
          <a:blip r:embed="rId4">
            <a:alphaModFix/>
          </a:blip>
          <a:stretch>
            <a:fillRect/>
          </a:stretch>
        </p:blipFill>
        <p:spPr>
          <a:xfrm>
            <a:off x="6133125" y="106650"/>
            <a:ext cx="558000" cy="411167"/>
          </a:xfrm>
          <a:prstGeom prst="rect">
            <a:avLst/>
          </a:prstGeom>
          <a:noFill/>
          <a:ln>
            <a:noFill/>
          </a:ln>
        </p:spPr>
      </p:pic>
      <p:pic>
        <p:nvPicPr>
          <p:cNvPr id="208" name="Google Shape;208;p29"/>
          <p:cNvPicPr preferRelativeResize="0"/>
          <p:nvPr/>
        </p:nvPicPr>
        <p:blipFill>
          <a:blip r:embed="rId4">
            <a:alphaModFix/>
          </a:blip>
          <a:stretch>
            <a:fillRect/>
          </a:stretch>
        </p:blipFill>
        <p:spPr>
          <a:xfrm>
            <a:off x="2764500" y="1307613"/>
            <a:ext cx="558000" cy="411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總評分 vs 設施、清潔程度、舒適程度</a:t>
            </a:r>
            <a:endParaRPr/>
          </a:p>
        </p:txBody>
      </p:sp>
      <p:sp>
        <p:nvSpPr>
          <p:cNvPr id="214" name="Google Shape;214;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zh-TW" sz="1600"/>
              <a:t>評分間相呈高度正相關</a:t>
            </a:r>
            <a:endParaRPr b="1" sz="1600"/>
          </a:p>
          <a:p>
            <a:pPr indent="-330200" lvl="0" marL="457200" rtl="0" algn="l">
              <a:spcBef>
                <a:spcPts val="0"/>
              </a:spcBef>
              <a:spcAft>
                <a:spcPts val="0"/>
              </a:spcAft>
              <a:buSzPts val="1600"/>
              <a:buChar char="●"/>
            </a:pPr>
            <a:r>
              <a:rPr b="1" lang="zh-TW" sz="1600"/>
              <a:t>文字雲</a:t>
            </a:r>
            <a:endParaRPr b="1" sz="1600"/>
          </a:p>
        </p:txBody>
      </p:sp>
      <p:pic>
        <p:nvPicPr>
          <p:cNvPr id="215" name="Google Shape;215;p30"/>
          <p:cNvPicPr preferRelativeResize="0"/>
          <p:nvPr/>
        </p:nvPicPr>
        <p:blipFill>
          <a:blip r:embed="rId3">
            <a:alphaModFix/>
          </a:blip>
          <a:stretch>
            <a:fillRect/>
          </a:stretch>
        </p:blipFill>
        <p:spPr>
          <a:xfrm>
            <a:off x="434350" y="2845400"/>
            <a:ext cx="3685324" cy="1885950"/>
          </a:xfrm>
          <a:prstGeom prst="rect">
            <a:avLst/>
          </a:prstGeom>
          <a:noFill/>
          <a:ln>
            <a:noFill/>
          </a:ln>
        </p:spPr>
      </p:pic>
      <p:pic>
        <p:nvPicPr>
          <p:cNvPr id="216" name="Google Shape;216;p30"/>
          <p:cNvPicPr preferRelativeResize="0"/>
          <p:nvPr/>
        </p:nvPicPr>
        <p:blipFill rotWithShape="1">
          <a:blip r:embed="rId4">
            <a:alphaModFix/>
          </a:blip>
          <a:srcRect b="24494" l="0" r="0" t="0"/>
          <a:stretch/>
        </p:blipFill>
        <p:spPr>
          <a:xfrm>
            <a:off x="4341450" y="2009800"/>
            <a:ext cx="4577374" cy="272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旅館高分秘訣:</a:t>
            </a:r>
            <a:endParaRPr/>
          </a:p>
        </p:txBody>
      </p:sp>
      <p:sp>
        <p:nvSpPr>
          <p:cNvPr id="222" name="Google Shape;222;p31"/>
          <p:cNvSpPr txBox="1"/>
          <p:nvPr>
            <p:ph idx="1" type="body"/>
          </p:nvPr>
        </p:nvSpPr>
        <p:spPr>
          <a:xfrm>
            <a:off x="41850" y="2076400"/>
            <a:ext cx="4264800" cy="2416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zh-TW" sz="2000"/>
              <a:t>清潔且功能完善的客房環境</a:t>
            </a:r>
            <a:endParaRPr b="1" sz="2000"/>
          </a:p>
          <a:p>
            <a:pPr indent="0" lvl="0" marL="457200" rtl="0" algn="l">
              <a:spcBef>
                <a:spcPts val="1200"/>
              </a:spcBef>
              <a:spcAft>
                <a:spcPts val="1200"/>
              </a:spcAft>
              <a:buNone/>
            </a:pPr>
            <a:r>
              <a:rPr b="1" lang="zh-TW" sz="2000"/>
              <a:t>使顧客備感溫馨舒適提高滿意度</a:t>
            </a:r>
            <a:endParaRPr b="1" sz="2000"/>
          </a:p>
        </p:txBody>
      </p:sp>
      <p:pic>
        <p:nvPicPr>
          <p:cNvPr id="223" name="Google Shape;223;p31"/>
          <p:cNvPicPr preferRelativeResize="0"/>
          <p:nvPr/>
        </p:nvPicPr>
        <p:blipFill>
          <a:blip r:embed="rId3">
            <a:alphaModFix/>
          </a:blip>
          <a:stretch>
            <a:fillRect/>
          </a:stretch>
        </p:blipFill>
        <p:spPr>
          <a:xfrm>
            <a:off x="4648200" y="1550825"/>
            <a:ext cx="4058475" cy="270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96600" y="1337175"/>
            <a:ext cx="7688100" cy="70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93" name="Google Shape;93;p14"/>
          <p:cNvSpPr txBox="1"/>
          <p:nvPr>
            <p:ph idx="1" type="subTitle"/>
          </p:nvPr>
        </p:nvSpPr>
        <p:spPr>
          <a:xfrm>
            <a:off x="681250" y="2163000"/>
            <a:ext cx="3844200" cy="1465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zh-TW"/>
              <a:t>資料來源</a:t>
            </a:r>
            <a:endParaRPr/>
          </a:p>
          <a:p>
            <a:pPr indent="-330200" lvl="0" marL="457200" rtl="0" algn="l">
              <a:spcBef>
                <a:spcPts val="0"/>
              </a:spcBef>
              <a:spcAft>
                <a:spcPts val="0"/>
              </a:spcAft>
              <a:buSzPts val="1600"/>
              <a:buChar char="●"/>
            </a:pPr>
            <a:r>
              <a:rPr lang="zh-TW"/>
              <a:t>全台旅館價格、評等分布</a:t>
            </a:r>
            <a:endParaRPr/>
          </a:p>
          <a:p>
            <a:pPr indent="-330200" lvl="0" marL="457200" rtl="0" algn="l">
              <a:spcBef>
                <a:spcPts val="0"/>
              </a:spcBef>
              <a:spcAft>
                <a:spcPts val="0"/>
              </a:spcAft>
              <a:buSzPts val="1600"/>
              <a:buChar char="●"/>
            </a:pPr>
            <a:r>
              <a:rPr lang="zh-TW"/>
              <a:t>台北市旅館價格與各項目評分</a:t>
            </a:r>
            <a:endParaRPr/>
          </a:p>
          <a:p>
            <a:pPr indent="-330200" lvl="0" marL="457200" rtl="0" algn="l">
              <a:spcBef>
                <a:spcPts val="0"/>
              </a:spcBef>
              <a:spcAft>
                <a:spcPts val="0"/>
              </a:spcAft>
              <a:buSzPts val="1600"/>
              <a:buChar char="●"/>
            </a:pPr>
            <a:r>
              <a:rPr lang="zh-TW"/>
              <a:t>旅館價格趨勢分析</a:t>
            </a:r>
            <a:endParaRPr/>
          </a:p>
          <a:p>
            <a:pPr indent="-330200" lvl="0" marL="457200" rtl="0" algn="l">
              <a:spcBef>
                <a:spcPts val="0"/>
              </a:spcBef>
              <a:spcAft>
                <a:spcPts val="0"/>
              </a:spcAft>
              <a:buSzPts val="1600"/>
              <a:buChar char="●"/>
            </a:pPr>
            <a:r>
              <a:rPr lang="zh-TW"/>
              <a:t>民宿、旅館定價建議</a:t>
            </a:r>
            <a:endParaRPr/>
          </a:p>
        </p:txBody>
      </p:sp>
      <p:pic>
        <p:nvPicPr>
          <p:cNvPr id="94" name="Google Shape;94;p14"/>
          <p:cNvPicPr preferRelativeResize="0"/>
          <p:nvPr/>
        </p:nvPicPr>
        <p:blipFill>
          <a:blip r:embed="rId3">
            <a:alphaModFix/>
          </a:blip>
          <a:stretch>
            <a:fillRect/>
          </a:stretch>
        </p:blipFill>
        <p:spPr>
          <a:xfrm>
            <a:off x="5602388" y="1928813"/>
            <a:ext cx="2752725" cy="1933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2"/>
          <p:cNvPicPr preferRelativeResize="0"/>
          <p:nvPr/>
        </p:nvPicPr>
        <p:blipFill>
          <a:blip r:embed="rId3">
            <a:alphaModFix/>
          </a:blip>
          <a:stretch>
            <a:fillRect/>
          </a:stretch>
        </p:blipFill>
        <p:spPr>
          <a:xfrm>
            <a:off x="3934950" y="1112950"/>
            <a:ext cx="5110974" cy="4030549"/>
          </a:xfrm>
          <a:prstGeom prst="rect">
            <a:avLst/>
          </a:prstGeom>
          <a:noFill/>
          <a:ln>
            <a:noFill/>
          </a:ln>
        </p:spPr>
      </p:pic>
      <p:sp>
        <p:nvSpPr>
          <p:cNvPr id="229" name="Google Shape;229;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星級評鑑vs總評分</a:t>
            </a:r>
            <a:endParaRPr/>
          </a:p>
        </p:txBody>
      </p:sp>
      <p:sp>
        <p:nvSpPr>
          <p:cNvPr id="230" name="Google Shape;230;p32"/>
          <p:cNvSpPr txBox="1"/>
          <p:nvPr/>
        </p:nvSpPr>
        <p:spPr>
          <a:xfrm>
            <a:off x="839100" y="2092275"/>
            <a:ext cx="353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700">
                <a:latin typeface="Lato"/>
                <a:ea typeface="Lato"/>
                <a:cs typeface="Lato"/>
                <a:sym typeface="Lato"/>
              </a:rPr>
              <a:t>星級評鑑與總評分分布差異</a:t>
            </a:r>
            <a:endParaRPr b="1" sz="1700">
              <a:latin typeface="Lato"/>
              <a:ea typeface="Lato"/>
              <a:cs typeface="Lato"/>
              <a:sym typeface="Lato"/>
            </a:endParaRPr>
          </a:p>
        </p:txBody>
      </p:sp>
      <p:pic>
        <p:nvPicPr>
          <p:cNvPr id="231" name="Google Shape;231;p32"/>
          <p:cNvPicPr preferRelativeResize="0"/>
          <p:nvPr/>
        </p:nvPicPr>
        <p:blipFill>
          <a:blip r:embed="rId4">
            <a:alphaModFix/>
          </a:blip>
          <a:stretch>
            <a:fillRect/>
          </a:stretch>
        </p:blipFill>
        <p:spPr>
          <a:xfrm>
            <a:off x="6465925" y="4550225"/>
            <a:ext cx="285513" cy="250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727650" y="643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不同星級評鑑間是否有顯著差異?</a:t>
            </a:r>
            <a:endParaRPr/>
          </a:p>
        </p:txBody>
      </p:sp>
      <p:sp>
        <p:nvSpPr>
          <p:cNvPr id="237" name="Google Shape;237;p33"/>
          <p:cNvSpPr txBox="1"/>
          <p:nvPr>
            <p:ph idx="1" type="body"/>
          </p:nvPr>
        </p:nvSpPr>
        <p:spPr>
          <a:xfrm>
            <a:off x="729450" y="1427550"/>
            <a:ext cx="7688700" cy="291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sz="1800"/>
              <a:t>ANOVA </a:t>
            </a:r>
            <a:r>
              <a:rPr lang="zh-TW" sz="1800">
                <a:solidFill>
                  <a:srgbClr val="4D5156"/>
                </a:solidFill>
                <a:highlight>
                  <a:srgbClr val="FFFFFF"/>
                </a:highlight>
                <a:latin typeface="Arial"/>
                <a:ea typeface="Arial"/>
                <a:cs typeface="Arial"/>
                <a:sym typeface="Arial"/>
              </a:rPr>
              <a:t>變異數分析:</a:t>
            </a:r>
            <a:endParaRPr sz="1800">
              <a:solidFill>
                <a:srgbClr val="4D5156"/>
              </a:solidFill>
              <a:highlight>
                <a:srgbClr val="FFFFFF"/>
              </a:highlight>
              <a:latin typeface="Arial"/>
              <a:ea typeface="Arial"/>
              <a:cs typeface="Arial"/>
              <a:sym typeface="Arial"/>
            </a:endParaRPr>
          </a:p>
          <a:p>
            <a:pPr indent="-342900" lvl="1" marL="914400" rtl="0" algn="l">
              <a:spcBef>
                <a:spcPts val="0"/>
              </a:spcBef>
              <a:spcAft>
                <a:spcPts val="0"/>
              </a:spcAft>
              <a:buClr>
                <a:srgbClr val="4D5156"/>
              </a:buClr>
              <a:buSzPts val="1800"/>
              <a:buFont typeface="Arial"/>
              <a:buChar char="○"/>
            </a:pPr>
            <a:r>
              <a:rPr lang="zh-TW" sz="1800">
                <a:solidFill>
                  <a:srgbClr val="4D5156"/>
                </a:solidFill>
                <a:highlight>
                  <a:srgbClr val="FFFFFF"/>
                </a:highlight>
                <a:latin typeface="Arial"/>
                <a:ea typeface="Arial"/>
                <a:cs typeface="Arial"/>
                <a:sym typeface="Arial"/>
              </a:rPr>
              <a:t>兩兩星級間(平均值)是否有組間差異</a:t>
            </a:r>
            <a:endParaRPr sz="1800">
              <a:solidFill>
                <a:srgbClr val="4D5156"/>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800">
              <a:solidFill>
                <a:srgbClr val="4D5156"/>
              </a:solidFill>
              <a:highlight>
                <a:srgbClr val="FFFFFF"/>
              </a:highlight>
              <a:latin typeface="Arial"/>
              <a:ea typeface="Arial"/>
              <a:cs typeface="Arial"/>
              <a:sym typeface="Arial"/>
            </a:endParaRPr>
          </a:p>
          <a:p>
            <a:pPr indent="-342900" lvl="0" marL="457200" rtl="0" algn="l">
              <a:spcBef>
                <a:spcPts val="1200"/>
              </a:spcBef>
              <a:spcAft>
                <a:spcPts val="0"/>
              </a:spcAft>
              <a:buClr>
                <a:srgbClr val="4D5156"/>
              </a:buClr>
              <a:buSzPts val="1800"/>
              <a:buFont typeface="Arial"/>
              <a:buChar char="●"/>
            </a:pPr>
            <a:r>
              <a:rPr lang="zh-TW" sz="1800">
                <a:solidFill>
                  <a:srgbClr val="4D5156"/>
                </a:solidFill>
                <a:highlight>
                  <a:srgbClr val="FFFFFF"/>
                </a:highlight>
                <a:latin typeface="Arial"/>
                <a:ea typeface="Arial"/>
                <a:cs typeface="Arial"/>
                <a:sym typeface="Arial"/>
              </a:rPr>
              <a:t>NS : Not Significant</a:t>
            </a:r>
            <a:endParaRPr sz="1800">
              <a:solidFill>
                <a:srgbClr val="4D5156"/>
              </a:solidFill>
              <a:highlight>
                <a:srgbClr val="FFFFFF"/>
              </a:highlight>
              <a:latin typeface="Arial"/>
              <a:ea typeface="Arial"/>
              <a:cs typeface="Arial"/>
              <a:sym typeface="Arial"/>
            </a:endParaRPr>
          </a:p>
          <a:p>
            <a:pPr indent="-342900" lvl="0" marL="457200" rtl="0" algn="l">
              <a:spcBef>
                <a:spcPts val="0"/>
              </a:spcBef>
              <a:spcAft>
                <a:spcPts val="0"/>
              </a:spcAft>
              <a:buClr>
                <a:srgbClr val="4D5156"/>
              </a:buClr>
              <a:buSzPts val="1800"/>
              <a:buFont typeface="Arial"/>
              <a:buChar char="●"/>
            </a:pPr>
            <a:r>
              <a:rPr lang="zh-TW" sz="1800">
                <a:solidFill>
                  <a:srgbClr val="4D5156"/>
                </a:solidFill>
                <a:highlight>
                  <a:srgbClr val="FFFFFF"/>
                </a:highlight>
                <a:latin typeface="Arial"/>
                <a:ea typeface="Arial"/>
                <a:cs typeface="Arial"/>
                <a:sym typeface="Arial"/>
              </a:rPr>
              <a:t>P&lt;0.05 : </a:t>
            </a:r>
            <a:r>
              <a:rPr lang="zh-TW" sz="1800">
                <a:solidFill>
                  <a:srgbClr val="4D5156"/>
                </a:solidFill>
                <a:highlight>
                  <a:srgbClr val="FFFFFF"/>
                </a:highlight>
                <a:latin typeface="Arial"/>
                <a:ea typeface="Arial"/>
                <a:cs typeface="Arial"/>
                <a:sym typeface="Arial"/>
              </a:rPr>
              <a:t>*    </a:t>
            </a:r>
            <a:endParaRPr sz="1800">
              <a:solidFill>
                <a:srgbClr val="4D5156"/>
              </a:solidFill>
              <a:highlight>
                <a:srgbClr val="FFFFFF"/>
              </a:highlight>
              <a:latin typeface="Arial"/>
              <a:ea typeface="Arial"/>
              <a:cs typeface="Arial"/>
              <a:sym typeface="Arial"/>
            </a:endParaRPr>
          </a:p>
          <a:p>
            <a:pPr indent="-342900" lvl="0" marL="457200" rtl="0" algn="l">
              <a:spcBef>
                <a:spcPts val="0"/>
              </a:spcBef>
              <a:spcAft>
                <a:spcPts val="0"/>
              </a:spcAft>
              <a:buClr>
                <a:srgbClr val="4D5156"/>
              </a:buClr>
              <a:buSzPts val="1800"/>
              <a:buFont typeface="Arial"/>
              <a:buChar char="●"/>
            </a:pPr>
            <a:r>
              <a:rPr lang="zh-TW" sz="1800">
                <a:solidFill>
                  <a:srgbClr val="4D5156"/>
                </a:solidFill>
                <a:highlight>
                  <a:srgbClr val="FFFFFF"/>
                </a:highlight>
                <a:latin typeface="Arial"/>
                <a:ea typeface="Arial"/>
                <a:cs typeface="Arial"/>
                <a:sym typeface="Arial"/>
              </a:rPr>
              <a:t>P&lt;0.001 **</a:t>
            </a:r>
            <a:endParaRPr sz="1800">
              <a:solidFill>
                <a:srgbClr val="4D5156"/>
              </a:solidFill>
              <a:highlight>
                <a:srgbClr val="FFFFFF"/>
              </a:highlight>
              <a:latin typeface="Arial"/>
              <a:ea typeface="Arial"/>
              <a:cs typeface="Arial"/>
              <a:sym typeface="Arial"/>
            </a:endParaRPr>
          </a:p>
          <a:p>
            <a:pPr indent="-342900" lvl="0" marL="457200" rtl="0" algn="l">
              <a:spcBef>
                <a:spcPts val="0"/>
              </a:spcBef>
              <a:spcAft>
                <a:spcPts val="0"/>
              </a:spcAft>
              <a:buClr>
                <a:srgbClr val="4D5156"/>
              </a:buClr>
              <a:buSzPts val="1800"/>
              <a:buFont typeface="Arial"/>
              <a:buChar char="●"/>
            </a:pPr>
            <a:r>
              <a:rPr lang="zh-TW" sz="1800">
                <a:solidFill>
                  <a:srgbClr val="4D5156"/>
                </a:solidFill>
                <a:highlight>
                  <a:srgbClr val="FFFFFF"/>
                </a:highlight>
                <a:latin typeface="Arial"/>
                <a:ea typeface="Arial"/>
                <a:cs typeface="Arial"/>
                <a:sym typeface="Arial"/>
              </a:rPr>
              <a:t>P&lt;0.0001 ***</a:t>
            </a:r>
            <a:endParaRPr sz="1800">
              <a:solidFill>
                <a:srgbClr val="4D5156"/>
              </a:solidFill>
              <a:highlight>
                <a:srgbClr val="FFFFFF"/>
              </a:highlight>
              <a:latin typeface="Arial"/>
              <a:ea typeface="Arial"/>
              <a:cs typeface="Arial"/>
              <a:sym typeface="Arial"/>
            </a:endParaRPr>
          </a:p>
        </p:txBody>
      </p:sp>
      <p:pic>
        <p:nvPicPr>
          <p:cNvPr id="238" name="Google Shape;238;p33"/>
          <p:cNvPicPr preferRelativeResize="0"/>
          <p:nvPr/>
        </p:nvPicPr>
        <p:blipFill rotWithShape="1">
          <a:blip r:embed="rId3">
            <a:alphaModFix/>
          </a:blip>
          <a:srcRect b="74550" l="0" r="49502" t="0"/>
          <a:stretch/>
        </p:blipFill>
        <p:spPr>
          <a:xfrm>
            <a:off x="3318075" y="2378425"/>
            <a:ext cx="5541377" cy="20596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4"/>
          <p:cNvPicPr preferRelativeResize="0"/>
          <p:nvPr/>
        </p:nvPicPr>
        <p:blipFill>
          <a:blip r:embed="rId3">
            <a:alphaModFix/>
          </a:blip>
          <a:stretch>
            <a:fillRect/>
          </a:stretch>
        </p:blipFill>
        <p:spPr>
          <a:xfrm>
            <a:off x="383050" y="585000"/>
            <a:ext cx="8377898" cy="4600400"/>
          </a:xfrm>
          <a:prstGeom prst="rect">
            <a:avLst/>
          </a:prstGeom>
          <a:noFill/>
          <a:ln>
            <a:noFill/>
          </a:ln>
        </p:spPr>
      </p:pic>
      <p:sp>
        <p:nvSpPr>
          <p:cNvPr id="244" name="Google Shape;244;p34"/>
          <p:cNvSpPr txBox="1"/>
          <p:nvPr/>
        </p:nvSpPr>
        <p:spPr>
          <a:xfrm>
            <a:off x="0" y="0"/>
            <a:ext cx="6734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600">
                <a:solidFill>
                  <a:schemeClr val="dk2"/>
                </a:solidFill>
                <a:latin typeface="Raleway"/>
                <a:ea typeface="Raleway"/>
                <a:cs typeface="Raleway"/>
                <a:sym typeface="Raleway"/>
              </a:rPr>
              <a:t>不同星級評鑑間是否有顯著差異?</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727650" y="577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星級評鑑:</a:t>
            </a:r>
            <a:endParaRPr/>
          </a:p>
        </p:txBody>
      </p:sp>
      <p:sp>
        <p:nvSpPr>
          <p:cNvPr id="250" name="Google Shape;250;p35"/>
          <p:cNvSpPr txBox="1"/>
          <p:nvPr>
            <p:ph idx="1" type="body"/>
          </p:nvPr>
        </p:nvSpPr>
        <p:spPr>
          <a:xfrm>
            <a:off x="727650" y="1326975"/>
            <a:ext cx="7688700" cy="2261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zh-TW" sz="1900"/>
              <a:t>星級評鑑具有一定的公信力</a:t>
            </a:r>
            <a:endParaRPr sz="1900"/>
          </a:p>
          <a:p>
            <a:pPr indent="-349250" lvl="0" marL="914400" rtl="0" algn="l">
              <a:spcBef>
                <a:spcPts val="0"/>
              </a:spcBef>
              <a:spcAft>
                <a:spcPts val="0"/>
              </a:spcAft>
              <a:buSzPts val="1900"/>
              <a:buChar char="●"/>
            </a:pPr>
            <a:r>
              <a:rPr lang="zh-TW" sz="1900"/>
              <a:t>缺少一星級旅館資料</a:t>
            </a:r>
            <a:endParaRPr sz="1900"/>
          </a:p>
          <a:p>
            <a:pPr indent="-349250" lvl="0" marL="914400" rtl="0" algn="l">
              <a:spcBef>
                <a:spcPts val="0"/>
              </a:spcBef>
              <a:spcAft>
                <a:spcPts val="0"/>
              </a:spcAft>
              <a:buSzPts val="1900"/>
              <a:buChar char="●"/>
            </a:pPr>
            <a:r>
              <a:rPr lang="zh-TW" sz="1900"/>
              <a:t>無星級評鑑(46)旅館數量</a:t>
            </a:r>
            <a:endParaRPr sz="1900"/>
          </a:p>
        </p:txBody>
      </p:sp>
      <p:pic>
        <p:nvPicPr>
          <p:cNvPr id="251" name="Google Shape;251;p35"/>
          <p:cNvPicPr preferRelativeResize="0"/>
          <p:nvPr/>
        </p:nvPicPr>
        <p:blipFill>
          <a:blip r:embed="rId3">
            <a:alphaModFix/>
          </a:blip>
          <a:stretch>
            <a:fillRect/>
          </a:stretch>
        </p:blipFill>
        <p:spPr>
          <a:xfrm>
            <a:off x="4685325" y="2407400"/>
            <a:ext cx="4326559" cy="2593625"/>
          </a:xfrm>
          <a:prstGeom prst="rect">
            <a:avLst/>
          </a:prstGeom>
          <a:noFill/>
          <a:ln>
            <a:noFill/>
          </a:ln>
        </p:spPr>
      </p:pic>
      <p:pic>
        <p:nvPicPr>
          <p:cNvPr id="252" name="Google Shape;252;p35"/>
          <p:cNvPicPr preferRelativeResize="0"/>
          <p:nvPr/>
        </p:nvPicPr>
        <p:blipFill>
          <a:blip r:embed="rId4">
            <a:alphaModFix/>
          </a:blip>
          <a:stretch>
            <a:fillRect/>
          </a:stretch>
        </p:blipFill>
        <p:spPr>
          <a:xfrm>
            <a:off x="727650" y="2514875"/>
            <a:ext cx="3357100" cy="2261100"/>
          </a:xfrm>
          <a:prstGeom prst="rect">
            <a:avLst/>
          </a:prstGeom>
          <a:noFill/>
          <a:ln>
            <a:noFill/>
          </a:ln>
        </p:spPr>
      </p:pic>
      <p:sp>
        <p:nvSpPr>
          <p:cNvPr id="253" name="Google Shape;253;p35"/>
          <p:cNvSpPr/>
          <p:nvPr/>
        </p:nvSpPr>
        <p:spPr>
          <a:xfrm>
            <a:off x="5993475" y="1504125"/>
            <a:ext cx="1307700" cy="609300"/>
          </a:xfrm>
          <a:prstGeom prst="roundRect">
            <a:avLst>
              <a:gd fmla="val 16667" name="adj"/>
            </a:avLst>
          </a:prstGeom>
          <a:solidFill>
            <a:srgbClr val="CFE2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a:t>星級VS價格</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旅館價格趨勢分析</a:t>
            </a:r>
            <a:endParaRPr/>
          </a:p>
        </p:txBody>
      </p:sp>
      <p:sp>
        <p:nvSpPr>
          <p:cNvPr id="259" name="Google Shape;259;p36"/>
          <p:cNvSpPr txBox="1"/>
          <p:nvPr>
            <p:ph idx="1" type="body"/>
          </p:nvPr>
        </p:nvSpPr>
        <p:spPr>
          <a:xfrm>
            <a:off x="788475" y="2059200"/>
            <a:ext cx="7688700" cy="2626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zh-TW" sz="2677"/>
              <a:t>目標: </a:t>
            </a:r>
            <a:endParaRPr b="1" sz="2677"/>
          </a:p>
          <a:p>
            <a:pPr indent="-373125" lvl="0" marL="457200" rtl="0" algn="l">
              <a:spcBef>
                <a:spcPts val="1200"/>
              </a:spcBef>
              <a:spcAft>
                <a:spcPts val="0"/>
              </a:spcAft>
              <a:buSzPct val="100000"/>
              <a:buChar char="●"/>
            </a:pPr>
            <a:r>
              <a:rPr b="1" lang="zh-TW" sz="2677"/>
              <a:t>藉由八個評分項目預測飯店價格</a:t>
            </a:r>
            <a:endParaRPr b="1" sz="2677"/>
          </a:p>
          <a:p>
            <a:pPr indent="-373125" lvl="0" marL="457200" rtl="0" algn="l">
              <a:spcBef>
                <a:spcPts val="0"/>
              </a:spcBef>
              <a:spcAft>
                <a:spcPts val="0"/>
              </a:spcAft>
              <a:buSzPct val="100000"/>
              <a:buChar char="●"/>
            </a:pPr>
            <a:r>
              <a:rPr b="1" lang="zh-TW" sz="2677"/>
              <a:t>旅館缺乏星級評鑑時給予定價建議</a:t>
            </a:r>
            <a:endParaRPr b="1" sz="2677"/>
          </a:p>
          <a:p>
            <a:pPr indent="0" lvl="0" marL="0" rtl="0" algn="l">
              <a:spcBef>
                <a:spcPts val="1200"/>
              </a:spcBef>
              <a:spcAft>
                <a:spcPts val="0"/>
              </a:spcAft>
              <a:buNone/>
            </a:pPr>
            <a:r>
              <a:rPr b="1" lang="zh-TW" sz="2677"/>
              <a:t>方法: </a:t>
            </a:r>
            <a:endParaRPr b="1" sz="2677"/>
          </a:p>
          <a:p>
            <a:pPr indent="-373125" lvl="0" marL="457200" rtl="0" algn="l">
              <a:spcBef>
                <a:spcPts val="1200"/>
              </a:spcBef>
              <a:spcAft>
                <a:spcPts val="0"/>
              </a:spcAft>
              <a:buSzPct val="100000"/>
              <a:buChar char="●"/>
            </a:pPr>
            <a:r>
              <a:rPr b="1" lang="zh-TW" sz="2677"/>
              <a:t>複回歸分析</a:t>
            </a:r>
            <a:endParaRPr b="1" sz="2677"/>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729450" y="63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回歸分析:</a:t>
            </a:r>
            <a:endParaRPr/>
          </a:p>
          <a:p>
            <a:pPr indent="0" lvl="0" marL="0" rtl="0" algn="l">
              <a:spcBef>
                <a:spcPts val="0"/>
              </a:spcBef>
              <a:spcAft>
                <a:spcPts val="0"/>
              </a:spcAft>
              <a:buNone/>
            </a:pPr>
            <a:r>
              <a:t/>
            </a:r>
            <a:endParaRPr/>
          </a:p>
        </p:txBody>
      </p:sp>
      <p:sp>
        <p:nvSpPr>
          <p:cNvPr id="265" name="Google Shape;265;p37"/>
          <p:cNvSpPr txBox="1"/>
          <p:nvPr>
            <p:ph idx="1" type="body"/>
          </p:nvPr>
        </p:nvSpPr>
        <p:spPr>
          <a:xfrm>
            <a:off x="729450" y="1427550"/>
            <a:ext cx="7688700" cy="3403200"/>
          </a:xfrm>
          <a:prstGeom prst="rect">
            <a:avLst/>
          </a:prstGeom>
          <a:solidFill>
            <a:schemeClr val="lt1"/>
          </a:solidFill>
          <a:ln>
            <a:noFill/>
          </a:ln>
        </p:spPr>
        <p:txBody>
          <a:bodyPr anchorCtr="0" anchor="t" bIns="91425" lIns="91425" spcFirstLastPara="1" rIns="91425" wrap="square" tIns="91425">
            <a:normAutofit/>
          </a:bodyPr>
          <a:lstStyle/>
          <a:p>
            <a:pPr indent="-349250" lvl="0" marL="457200" rtl="0" algn="l">
              <a:spcBef>
                <a:spcPts val="0"/>
              </a:spcBef>
              <a:spcAft>
                <a:spcPts val="0"/>
              </a:spcAft>
              <a:buClr>
                <a:srgbClr val="333333"/>
              </a:buClr>
              <a:buSzPts val="1900"/>
              <a:buChar char="●"/>
            </a:pPr>
            <a:r>
              <a:rPr b="1" lang="zh-TW" sz="1900">
                <a:solidFill>
                  <a:srgbClr val="333333"/>
                </a:solidFill>
              </a:rPr>
              <a:t>簡單線性回歸模型</a:t>
            </a:r>
            <a:endParaRPr b="1" sz="1900">
              <a:solidFill>
                <a:srgbClr val="333333"/>
              </a:solidFill>
            </a:endParaRPr>
          </a:p>
          <a:p>
            <a:pPr indent="-349250" lvl="0" marL="457200" rtl="0" algn="l">
              <a:spcBef>
                <a:spcPts val="0"/>
              </a:spcBef>
              <a:spcAft>
                <a:spcPts val="0"/>
              </a:spcAft>
              <a:buClr>
                <a:srgbClr val="333333"/>
              </a:buClr>
              <a:buSzPts val="1900"/>
              <a:buChar char="●"/>
            </a:pPr>
            <a:r>
              <a:rPr b="1" lang="zh-TW" sz="1900">
                <a:solidFill>
                  <a:srgbClr val="333333"/>
                </a:solidFill>
              </a:rPr>
              <a:t>兩兩變數間的相關性(X,Y)</a:t>
            </a:r>
            <a:endParaRPr b="1" sz="1900">
              <a:solidFill>
                <a:srgbClr val="333333"/>
              </a:solidFill>
            </a:endParaRPr>
          </a:p>
          <a:p>
            <a:pPr indent="-349250" lvl="0" marL="457200" rtl="0" algn="l">
              <a:spcBef>
                <a:spcPts val="0"/>
              </a:spcBef>
              <a:spcAft>
                <a:spcPts val="0"/>
              </a:spcAft>
              <a:buClr>
                <a:srgbClr val="333333"/>
              </a:buClr>
              <a:buSzPts val="1900"/>
              <a:buChar char="●"/>
            </a:pPr>
            <a:r>
              <a:rPr b="1" lang="zh-TW" sz="1900">
                <a:solidFill>
                  <a:srgbClr val="333333"/>
                </a:solidFill>
              </a:rPr>
              <a:t>預測目標(Y)的變化</a:t>
            </a:r>
            <a:endParaRPr b="1" sz="1900">
              <a:solidFill>
                <a:srgbClr val="333333"/>
              </a:solidFill>
            </a:endParaRPr>
          </a:p>
          <a:p>
            <a:pPr indent="0" lvl="0" marL="0" rtl="0" algn="l">
              <a:spcBef>
                <a:spcPts val="1200"/>
              </a:spcBef>
              <a:spcAft>
                <a:spcPts val="0"/>
              </a:spcAft>
              <a:buNone/>
            </a:pPr>
            <a:r>
              <a:t/>
            </a:r>
            <a:endParaRPr b="1" sz="1900">
              <a:solidFill>
                <a:srgbClr val="333333"/>
              </a:solidFill>
            </a:endParaRPr>
          </a:p>
          <a:p>
            <a:pPr indent="-349250" lvl="0" marL="457200" rtl="0" algn="l">
              <a:spcBef>
                <a:spcPts val="1200"/>
              </a:spcBef>
              <a:spcAft>
                <a:spcPts val="0"/>
              </a:spcAft>
              <a:buClr>
                <a:srgbClr val="333333"/>
              </a:buClr>
              <a:buSzPts val="1900"/>
              <a:buChar char="●"/>
            </a:pPr>
            <a:r>
              <a:rPr b="1" lang="zh-TW" sz="1900">
                <a:solidFill>
                  <a:srgbClr val="333333"/>
                </a:solidFill>
              </a:rPr>
              <a:t>複回歸模型</a:t>
            </a:r>
            <a:endParaRPr b="1" sz="1900">
              <a:solidFill>
                <a:srgbClr val="333333"/>
              </a:solidFill>
            </a:endParaRPr>
          </a:p>
          <a:p>
            <a:pPr indent="-349250" lvl="0" marL="457200" rtl="0" algn="l">
              <a:spcBef>
                <a:spcPts val="0"/>
              </a:spcBef>
              <a:spcAft>
                <a:spcPts val="0"/>
              </a:spcAft>
              <a:buClr>
                <a:srgbClr val="FF0000"/>
              </a:buClr>
              <a:buSzPts val="1900"/>
              <a:buChar char="●"/>
            </a:pPr>
            <a:r>
              <a:rPr b="1" lang="zh-TW" sz="1900">
                <a:solidFill>
                  <a:srgbClr val="FF0000"/>
                </a:solidFill>
              </a:rPr>
              <a:t>預測價格(Y)與各個評分(</a:t>
            </a:r>
            <a:r>
              <a:rPr b="1" lang="zh-TW" sz="1400">
                <a:solidFill>
                  <a:srgbClr val="FF0000"/>
                </a:solidFill>
              </a:rPr>
              <a:t>X1,X2…X8</a:t>
            </a:r>
            <a:r>
              <a:rPr b="1" lang="zh-TW" sz="1900">
                <a:solidFill>
                  <a:srgbClr val="FF0000"/>
                </a:solidFill>
              </a:rPr>
              <a:t>)間關系</a:t>
            </a:r>
            <a:endParaRPr b="1" sz="1900">
              <a:solidFill>
                <a:srgbClr val="FF0000"/>
              </a:solidFill>
            </a:endParaRPr>
          </a:p>
          <a:p>
            <a:pPr indent="-349250" lvl="0" marL="457200" rtl="0" algn="l">
              <a:spcBef>
                <a:spcPts val="0"/>
              </a:spcBef>
              <a:spcAft>
                <a:spcPts val="0"/>
              </a:spcAft>
              <a:buClr>
                <a:srgbClr val="FF0000"/>
              </a:buClr>
              <a:buSzPts val="1900"/>
              <a:buChar char="●"/>
            </a:pPr>
            <a:r>
              <a:rPr b="1" lang="zh-TW" sz="1900">
                <a:solidFill>
                  <a:srgbClr val="FF0000"/>
                </a:solidFill>
              </a:rPr>
              <a:t>找出顯著影響價格(Y)的評分項目(X)</a:t>
            </a:r>
            <a:endParaRPr b="1" sz="1900">
              <a:solidFill>
                <a:srgbClr val="FF0000"/>
              </a:solidFill>
            </a:endParaRPr>
          </a:p>
        </p:txBody>
      </p:sp>
      <p:pic>
        <p:nvPicPr>
          <p:cNvPr id="266" name="Google Shape;266;p37"/>
          <p:cNvPicPr preferRelativeResize="0"/>
          <p:nvPr/>
        </p:nvPicPr>
        <p:blipFill rotWithShape="1">
          <a:blip r:embed="rId3">
            <a:alphaModFix/>
          </a:blip>
          <a:srcRect b="17891" l="0" r="3855" t="0"/>
          <a:stretch/>
        </p:blipFill>
        <p:spPr>
          <a:xfrm>
            <a:off x="5501950" y="3468850"/>
            <a:ext cx="3487625" cy="1144900"/>
          </a:xfrm>
          <a:prstGeom prst="rect">
            <a:avLst/>
          </a:prstGeom>
          <a:noFill/>
          <a:ln>
            <a:noFill/>
          </a:ln>
        </p:spPr>
      </p:pic>
      <p:sp>
        <p:nvSpPr>
          <p:cNvPr id="267" name="Google Shape;267;p37"/>
          <p:cNvSpPr txBox="1"/>
          <p:nvPr/>
        </p:nvSpPr>
        <p:spPr>
          <a:xfrm>
            <a:off x="5501950" y="1167313"/>
            <a:ext cx="29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latin typeface="Lato"/>
                <a:ea typeface="Lato"/>
                <a:cs typeface="Lato"/>
                <a:sym typeface="Lato"/>
              </a:rPr>
              <a:t>簡單線性回歸模型</a:t>
            </a:r>
            <a:endParaRPr b="1">
              <a:latin typeface="Lato"/>
              <a:ea typeface="Lato"/>
              <a:cs typeface="Lato"/>
              <a:sym typeface="Lato"/>
            </a:endParaRPr>
          </a:p>
        </p:txBody>
      </p:sp>
      <p:pic>
        <p:nvPicPr>
          <p:cNvPr id="268" name="Google Shape;268;p37"/>
          <p:cNvPicPr preferRelativeResize="0"/>
          <p:nvPr/>
        </p:nvPicPr>
        <p:blipFill>
          <a:blip r:embed="rId4">
            <a:alphaModFix/>
          </a:blip>
          <a:stretch>
            <a:fillRect/>
          </a:stretch>
        </p:blipFill>
        <p:spPr>
          <a:xfrm>
            <a:off x="5132350" y="1575000"/>
            <a:ext cx="3590324" cy="1886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旅館價格 :偏態分佈(右偏)</a:t>
            </a:r>
            <a:endParaRPr/>
          </a:p>
        </p:txBody>
      </p:sp>
      <p:pic>
        <p:nvPicPr>
          <p:cNvPr id="274" name="Google Shape;274;p38"/>
          <p:cNvPicPr preferRelativeResize="0"/>
          <p:nvPr/>
        </p:nvPicPr>
        <p:blipFill rotWithShape="1">
          <a:blip r:embed="rId3">
            <a:alphaModFix/>
          </a:blip>
          <a:srcRect b="0" l="0" r="49428" t="0"/>
          <a:stretch/>
        </p:blipFill>
        <p:spPr>
          <a:xfrm>
            <a:off x="6024450" y="1098475"/>
            <a:ext cx="3078550" cy="4045025"/>
          </a:xfrm>
          <a:prstGeom prst="rect">
            <a:avLst/>
          </a:prstGeom>
          <a:noFill/>
          <a:ln>
            <a:noFill/>
          </a:ln>
        </p:spPr>
      </p:pic>
      <p:pic>
        <p:nvPicPr>
          <p:cNvPr id="275" name="Google Shape;275;p38"/>
          <p:cNvPicPr preferRelativeResize="0"/>
          <p:nvPr/>
        </p:nvPicPr>
        <p:blipFill rotWithShape="1">
          <a:blip r:embed="rId3">
            <a:alphaModFix/>
          </a:blip>
          <a:srcRect b="0" l="49428" r="0" t="0"/>
          <a:stretch/>
        </p:blipFill>
        <p:spPr>
          <a:xfrm>
            <a:off x="2945900" y="1098475"/>
            <a:ext cx="3078550" cy="4045025"/>
          </a:xfrm>
          <a:prstGeom prst="rect">
            <a:avLst/>
          </a:prstGeom>
          <a:noFill/>
          <a:ln>
            <a:noFill/>
          </a:ln>
        </p:spPr>
      </p:pic>
      <p:sp>
        <p:nvSpPr>
          <p:cNvPr id="276" name="Google Shape;276;p38"/>
          <p:cNvSpPr txBox="1"/>
          <p:nvPr/>
        </p:nvSpPr>
        <p:spPr>
          <a:xfrm>
            <a:off x="7113100" y="696900"/>
            <a:ext cx="190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600">
                <a:latin typeface="Lato"/>
                <a:ea typeface="Lato"/>
                <a:cs typeface="Lato"/>
                <a:sym typeface="Lato"/>
              </a:rPr>
              <a:t>校正後</a:t>
            </a:r>
            <a:endParaRPr b="1" sz="1600">
              <a:latin typeface="Lato"/>
              <a:ea typeface="Lato"/>
              <a:cs typeface="Lato"/>
              <a:sym typeface="Lato"/>
            </a:endParaRPr>
          </a:p>
        </p:txBody>
      </p:sp>
      <p:sp>
        <p:nvSpPr>
          <p:cNvPr id="277" name="Google Shape;277;p38"/>
          <p:cNvSpPr txBox="1"/>
          <p:nvPr/>
        </p:nvSpPr>
        <p:spPr>
          <a:xfrm>
            <a:off x="475575" y="3729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Shapiro-Wilk normality test</a:t>
            </a:r>
            <a:endParaRPr/>
          </a:p>
        </p:txBody>
      </p:sp>
      <p:sp>
        <p:nvSpPr>
          <p:cNvPr id="278" name="Google Shape;278;p38"/>
          <p:cNvSpPr txBox="1"/>
          <p:nvPr/>
        </p:nvSpPr>
        <p:spPr>
          <a:xfrm>
            <a:off x="475575" y="4129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p-value = 0.021</a:t>
            </a:r>
            <a:endParaRPr/>
          </a:p>
        </p:txBody>
      </p:sp>
      <p:sp>
        <p:nvSpPr>
          <p:cNvPr id="279" name="Google Shape;279;p38"/>
          <p:cNvSpPr txBox="1"/>
          <p:nvPr/>
        </p:nvSpPr>
        <p:spPr>
          <a:xfrm>
            <a:off x="475575" y="1501725"/>
            <a:ext cx="3704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800">
                <a:latin typeface="Lato"/>
                <a:ea typeface="Lato"/>
                <a:cs typeface="Lato"/>
                <a:sym typeface="Lato"/>
              </a:rPr>
              <a:t>回歸分析:</a:t>
            </a:r>
            <a:endParaRPr b="1" sz="1800">
              <a:latin typeface="Lato"/>
              <a:ea typeface="Lato"/>
              <a:cs typeface="Lato"/>
              <a:sym typeface="Lato"/>
            </a:endParaRPr>
          </a:p>
          <a:p>
            <a:pPr indent="-342900" lvl="0" marL="457200" rtl="0" algn="l">
              <a:spcBef>
                <a:spcPts val="0"/>
              </a:spcBef>
              <a:spcAft>
                <a:spcPts val="0"/>
              </a:spcAft>
              <a:buSzPts val="1800"/>
              <a:buFont typeface="Lato"/>
              <a:buChar char="●"/>
            </a:pPr>
            <a:r>
              <a:rPr b="1" lang="zh-TW" sz="1800">
                <a:latin typeface="Lato"/>
                <a:ea typeface="Lato"/>
                <a:cs typeface="Lato"/>
                <a:sym typeface="Lato"/>
              </a:rPr>
              <a:t>假設Y符合常態分布</a:t>
            </a:r>
            <a:endParaRPr b="1" sz="1800">
              <a:latin typeface="Lato"/>
              <a:ea typeface="Lato"/>
              <a:cs typeface="Lato"/>
              <a:sym typeface="Lato"/>
            </a:endParaRPr>
          </a:p>
          <a:p>
            <a:pPr indent="0" lvl="0" marL="0" rtl="0" algn="l">
              <a:spcBef>
                <a:spcPts val="0"/>
              </a:spcBef>
              <a:spcAft>
                <a:spcPts val="0"/>
              </a:spcAft>
              <a:buNone/>
            </a:pPr>
            <a:r>
              <a:t/>
            </a:r>
            <a:endParaRPr b="1" sz="1800">
              <a:latin typeface="Lato"/>
              <a:ea typeface="Lato"/>
              <a:cs typeface="Lato"/>
              <a:sym typeface="Lato"/>
            </a:endParaRPr>
          </a:p>
          <a:p>
            <a:pPr indent="0" lvl="0" marL="0" rtl="0" algn="l">
              <a:spcBef>
                <a:spcPts val="0"/>
              </a:spcBef>
              <a:spcAft>
                <a:spcPts val="0"/>
              </a:spcAft>
              <a:buNone/>
            </a:pPr>
            <a:r>
              <a:rPr b="1" lang="zh-TW" sz="1800">
                <a:latin typeface="Lato"/>
                <a:ea typeface="Lato"/>
                <a:cs typeface="Lato"/>
                <a:sym typeface="Lato"/>
              </a:rPr>
              <a:t>newprice =log(price+1)</a:t>
            </a:r>
            <a:endParaRPr b="1" sz="18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9"/>
          <p:cNvPicPr preferRelativeResize="0"/>
          <p:nvPr/>
        </p:nvPicPr>
        <p:blipFill>
          <a:blip r:embed="rId3">
            <a:alphaModFix/>
          </a:blip>
          <a:stretch>
            <a:fillRect/>
          </a:stretch>
        </p:blipFill>
        <p:spPr>
          <a:xfrm>
            <a:off x="1938475" y="68850"/>
            <a:ext cx="7157051" cy="5005801"/>
          </a:xfrm>
          <a:prstGeom prst="rect">
            <a:avLst/>
          </a:prstGeom>
          <a:noFill/>
          <a:ln>
            <a:noFill/>
          </a:ln>
        </p:spPr>
      </p:pic>
      <p:sp>
        <p:nvSpPr>
          <p:cNvPr id="285" name="Google Shape;285;p39"/>
          <p:cNvSpPr txBox="1"/>
          <p:nvPr/>
        </p:nvSpPr>
        <p:spPr>
          <a:xfrm>
            <a:off x="958950" y="1307650"/>
            <a:ext cx="43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000">
                <a:latin typeface="Lato"/>
                <a:ea typeface="Lato"/>
                <a:cs typeface="Lato"/>
                <a:sym typeface="Lato"/>
              </a:rPr>
              <a:t>價</a:t>
            </a:r>
            <a:endParaRPr b="1" sz="2000">
              <a:latin typeface="Lato"/>
              <a:ea typeface="Lato"/>
              <a:cs typeface="Lato"/>
              <a:sym typeface="Lato"/>
            </a:endParaRPr>
          </a:p>
          <a:p>
            <a:pPr indent="0" lvl="0" marL="0" rtl="0" algn="l">
              <a:spcBef>
                <a:spcPts val="0"/>
              </a:spcBef>
              <a:spcAft>
                <a:spcPts val="0"/>
              </a:spcAft>
              <a:buNone/>
            </a:pPr>
            <a:r>
              <a:rPr b="1" lang="zh-TW" sz="2000">
                <a:latin typeface="Lato"/>
                <a:ea typeface="Lato"/>
                <a:cs typeface="Lato"/>
                <a:sym typeface="Lato"/>
              </a:rPr>
              <a:t>格</a:t>
            </a:r>
            <a:endParaRPr b="1" sz="2000">
              <a:latin typeface="Lato"/>
              <a:ea typeface="Lato"/>
              <a:cs typeface="Lato"/>
              <a:sym typeface="Lato"/>
            </a:endParaRPr>
          </a:p>
          <a:p>
            <a:pPr indent="0" lvl="0" marL="0" rtl="0" algn="l">
              <a:spcBef>
                <a:spcPts val="0"/>
              </a:spcBef>
              <a:spcAft>
                <a:spcPts val="0"/>
              </a:spcAft>
              <a:buNone/>
            </a:pPr>
            <a:r>
              <a:rPr b="1" lang="zh-TW" sz="2000">
                <a:latin typeface="Lato"/>
                <a:ea typeface="Lato"/>
                <a:cs typeface="Lato"/>
                <a:sym typeface="Lato"/>
              </a:rPr>
              <a:t>vs</a:t>
            </a:r>
            <a:endParaRPr b="1" sz="2000">
              <a:latin typeface="Lato"/>
              <a:ea typeface="Lato"/>
              <a:cs typeface="Lato"/>
              <a:sym typeface="Lato"/>
            </a:endParaRPr>
          </a:p>
          <a:p>
            <a:pPr indent="0" lvl="0" marL="0" rtl="0" algn="l">
              <a:spcBef>
                <a:spcPts val="0"/>
              </a:spcBef>
              <a:spcAft>
                <a:spcPts val="0"/>
              </a:spcAft>
              <a:buNone/>
            </a:pPr>
            <a:r>
              <a:rPr b="1" lang="zh-TW" sz="2000">
                <a:latin typeface="Lato"/>
                <a:ea typeface="Lato"/>
                <a:cs typeface="Lato"/>
                <a:sym typeface="Lato"/>
              </a:rPr>
              <a:t>各項評分</a:t>
            </a:r>
            <a:endParaRPr b="1" sz="20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價格與各項評分相關</a:t>
            </a:r>
            <a:endParaRPr/>
          </a:p>
        </p:txBody>
      </p:sp>
      <p:sp>
        <p:nvSpPr>
          <p:cNvPr id="291" name="Google Shape;291;p40"/>
          <p:cNvSpPr txBox="1"/>
          <p:nvPr>
            <p:ph idx="1" type="body"/>
          </p:nvPr>
        </p:nvSpPr>
        <p:spPr>
          <a:xfrm>
            <a:off x="729450" y="2078875"/>
            <a:ext cx="7688700" cy="28893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rgbClr val="333333"/>
              </a:buClr>
              <a:buSzPts val="1900"/>
              <a:buChar char="●"/>
            </a:pPr>
            <a:r>
              <a:rPr b="1" lang="zh-TW" sz="1900">
                <a:solidFill>
                  <a:srgbClr val="333333"/>
                </a:solidFill>
              </a:rPr>
              <a:t>複回歸模型</a:t>
            </a:r>
            <a:endParaRPr b="1" sz="1900">
              <a:solidFill>
                <a:srgbClr val="333333"/>
              </a:solidFill>
            </a:endParaRPr>
          </a:p>
          <a:p>
            <a:pPr indent="-349250" lvl="0" marL="457200" rtl="0" algn="l">
              <a:spcBef>
                <a:spcPts val="0"/>
              </a:spcBef>
              <a:spcAft>
                <a:spcPts val="0"/>
              </a:spcAft>
              <a:buClr>
                <a:srgbClr val="FF0000"/>
              </a:buClr>
              <a:buSzPts val="1900"/>
              <a:buChar char="●"/>
            </a:pPr>
            <a:r>
              <a:rPr b="1" lang="zh-TW" sz="1900">
                <a:solidFill>
                  <a:srgbClr val="FF0000"/>
                </a:solidFill>
              </a:rPr>
              <a:t>預測價格(Y)與各個評分(</a:t>
            </a:r>
            <a:r>
              <a:rPr b="1" lang="zh-TW" sz="1400">
                <a:solidFill>
                  <a:srgbClr val="FF0000"/>
                </a:solidFill>
              </a:rPr>
              <a:t>X1,X2…X8</a:t>
            </a:r>
            <a:r>
              <a:rPr b="1" lang="zh-TW" sz="1900">
                <a:solidFill>
                  <a:srgbClr val="FF0000"/>
                </a:solidFill>
              </a:rPr>
              <a:t>)間關系</a:t>
            </a:r>
            <a:endParaRPr b="1" sz="1900">
              <a:solidFill>
                <a:srgbClr val="FF0000"/>
              </a:solidFill>
            </a:endParaRPr>
          </a:p>
          <a:p>
            <a:pPr indent="-349250" lvl="0" marL="457200" rtl="0" algn="l">
              <a:spcBef>
                <a:spcPts val="0"/>
              </a:spcBef>
              <a:spcAft>
                <a:spcPts val="0"/>
              </a:spcAft>
              <a:buClr>
                <a:srgbClr val="FF0000"/>
              </a:buClr>
              <a:buSzPts val="1900"/>
              <a:buChar char="●"/>
            </a:pPr>
            <a:r>
              <a:rPr b="1" lang="zh-TW" sz="1900">
                <a:solidFill>
                  <a:srgbClr val="FF0000"/>
                </a:solidFill>
              </a:rPr>
              <a:t>找出顯著影響價格(Y)的評分項目(X)</a:t>
            </a:r>
            <a:endParaRPr b="1" sz="1900">
              <a:solidFill>
                <a:srgbClr val="FF0000"/>
              </a:solidFill>
            </a:endParaRPr>
          </a:p>
          <a:p>
            <a:pPr indent="0" lvl="0" marL="0" rtl="0" algn="l">
              <a:spcBef>
                <a:spcPts val="1200"/>
              </a:spcBef>
              <a:spcAft>
                <a:spcPts val="0"/>
              </a:spcAft>
              <a:buNone/>
            </a:pPr>
            <a:r>
              <a:t/>
            </a:r>
            <a:endParaRPr b="1" sz="1900">
              <a:solidFill>
                <a:srgbClr val="FF0000"/>
              </a:solidFill>
            </a:endParaRPr>
          </a:p>
          <a:p>
            <a:pPr indent="-349250" lvl="0" marL="457200" rtl="0" algn="l">
              <a:spcBef>
                <a:spcPts val="1200"/>
              </a:spcBef>
              <a:spcAft>
                <a:spcPts val="0"/>
              </a:spcAft>
              <a:buClr>
                <a:schemeClr val="dk2"/>
              </a:buClr>
              <a:buSzPts val="1900"/>
              <a:buChar char="●"/>
            </a:pPr>
            <a:r>
              <a:rPr b="1" lang="zh-TW" sz="1900">
                <a:solidFill>
                  <a:schemeClr val="dk2"/>
                </a:solidFill>
              </a:rPr>
              <a:t>adjusted R square 模型適合度測量</a:t>
            </a:r>
            <a:r>
              <a:rPr b="1" lang="zh-TW" sz="1900">
                <a:solidFill>
                  <a:srgbClr val="FF0000"/>
                </a:solidFill>
              </a:rPr>
              <a:t>(預測能力)</a:t>
            </a:r>
            <a:endParaRPr b="1" sz="1900">
              <a:solidFill>
                <a:srgbClr val="FF0000"/>
              </a:solidFill>
            </a:endParaRPr>
          </a:p>
          <a:p>
            <a:pPr indent="-349250" lvl="0" marL="457200" rtl="0" algn="l">
              <a:spcBef>
                <a:spcPts val="0"/>
              </a:spcBef>
              <a:spcAft>
                <a:spcPts val="0"/>
              </a:spcAft>
              <a:buClr>
                <a:schemeClr val="dk2"/>
              </a:buClr>
              <a:buSzPts val="1900"/>
              <a:buChar char="●"/>
            </a:pPr>
            <a:r>
              <a:rPr b="1" lang="zh-TW" sz="1900">
                <a:solidFill>
                  <a:schemeClr val="dk2"/>
                </a:solidFill>
              </a:rPr>
              <a:t>各項目評分(X)所能解釋的價格(Y)百分比 (越接近1越好)</a:t>
            </a:r>
            <a:endParaRPr b="1" sz="19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1"/>
          <p:cNvPicPr preferRelativeResize="0"/>
          <p:nvPr/>
        </p:nvPicPr>
        <p:blipFill>
          <a:blip r:embed="rId3">
            <a:alphaModFix/>
          </a:blip>
          <a:stretch>
            <a:fillRect/>
          </a:stretch>
        </p:blipFill>
        <p:spPr>
          <a:xfrm>
            <a:off x="5309875" y="481875"/>
            <a:ext cx="3834125" cy="2323700"/>
          </a:xfrm>
          <a:prstGeom prst="rect">
            <a:avLst/>
          </a:prstGeom>
          <a:noFill/>
          <a:ln>
            <a:noFill/>
          </a:ln>
        </p:spPr>
      </p:pic>
      <p:sp>
        <p:nvSpPr>
          <p:cNvPr id="297" name="Google Shape;297;p41"/>
          <p:cNvSpPr txBox="1"/>
          <p:nvPr>
            <p:ph idx="1" type="body"/>
          </p:nvPr>
        </p:nvSpPr>
        <p:spPr>
          <a:xfrm>
            <a:off x="333400" y="73602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000">
                <a:solidFill>
                  <a:srgbClr val="000000"/>
                </a:solidFill>
                <a:latin typeface="Arial"/>
                <a:ea typeface="Arial"/>
                <a:cs typeface="Arial"/>
                <a:sym typeface="Arial"/>
              </a:rPr>
              <a:t>房間定價 = 舒適程度 + 性價比 +住宿地點</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rPr lang="zh-TW" sz="1600">
                <a:solidFill>
                  <a:srgbClr val="000000"/>
                </a:solidFill>
                <a:latin typeface="Arial"/>
                <a:ea typeface="Arial"/>
                <a:cs typeface="Arial"/>
                <a:sym typeface="Arial"/>
              </a:rPr>
              <a:t>舒適度、性價比、住宿地點能有效地預測房間定價</a:t>
            </a:r>
            <a:endParaRPr sz="1600">
              <a:solidFill>
                <a:srgbClr val="000000"/>
              </a:solidFill>
              <a:latin typeface="Arial"/>
              <a:ea typeface="Arial"/>
              <a:cs typeface="Arial"/>
              <a:sym typeface="Arial"/>
            </a:endParaRPr>
          </a:p>
        </p:txBody>
      </p:sp>
      <p:pic>
        <p:nvPicPr>
          <p:cNvPr id="298" name="Google Shape;298;p41"/>
          <p:cNvPicPr preferRelativeResize="0"/>
          <p:nvPr/>
        </p:nvPicPr>
        <p:blipFill>
          <a:blip r:embed="rId4">
            <a:alphaModFix/>
          </a:blip>
          <a:stretch>
            <a:fillRect/>
          </a:stretch>
        </p:blipFill>
        <p:spPr>
          <a:xfrm>
            <a:off x="406600" y="3137775"/>
            <a:ext cx="7777976" cy="1834750"/>
          </a:xfrm>
          <a:prstGeom prst="rect">
            <a:avLst/>
          </a:prstGeom>
          <a:noFill/>
          <a:ln>
            <a:noFill/>
          </a:ln>
        </p:spPr>
      </p:pic>
      <p:graphicFrame>
        <p:nvGraphicFramePr>
          <p:cNvPr id="299" name="Google Shape;299;p41"/>
          <p:cNvGraphicFramePr/>
          <p:nvPr/>
        </p:nvGraphicFramePr>
        <p:xfrm>
          <a:off x="406600" y="1906475"/>
          <a:ext cx="3000000" cy="3000000"/>
        </p:xfrm>
        <a:graphic>
          <a:graphicData uri="http://schemas.openxmlformats.org/drawingml/2006/table">
            <a:tbl>
              <a:tblPr>
                <a:noFill/>
                <a:tableStyleId>{136F0CAE-5A2B-4BB9-912F-7AC5461C9EB8}</a:tableStyleId>
              </a:tblPr>
              <a:tblGrid>
                <a:gridCol w="2190125"/>
                <a:gridCol w="938650"/>
              </a:tblGrid>
              <a:tr h="190500">
                <a:tc>
                  <a:txBody>
                    <a:bodyPr/>
                    <a:lstStyle/>
                    <a:p>
                      <a:pPr indent="0" lvl="0" marL="0" rtl="0" algn="ctr">
                        <a:lnSpc>
                          <a:spcPct val="115000"/>
                        </a:lnSpc>
                        <a:spcBef>
                          <a:spcPts val="0"/>
                        </a:spcBef>
                        <a:spcAft>
                          <a:spcPts val="0"/>
                        </a:spcAft>
                        <a:buNone/>
                      </a:pPr>
                      <a:r>
                        <a:rPr b="1" lang="zh-TW" sz="1500"/>
                        <a:t>Multiple R-squared:</a:t>
                      </a:r>
                      <a:endParaRPr b="1" sz="1500"/>
                    </a:p>
                  </a:txBody>
                  <a:tcPr marT="91425" marB="91425" marR="91425" marL="91425"/>
                </a:tc>
                <a:tc>
                  <a:txBody>
                    <a:bodyPr/>
                    <a:lstStyle/>
                    <a:p>
                      <a:pPr indent="0" lvl="0" marL="0" rtl="0" algn="ctr">
                        <a:lnSpc>
                          <a:spcPct val="115000"/>
                        </a:lnSpc>
                        <a:spcBef>
                          <a:spcPts val="0"/>
                        </a:spcBef>
                        <a:spcAft>
                          <a:spcPts val="0"/>
                        </a:spcAft>
                        <a:buNone/>
                      </a:pPr>
                      <a:r>
                        <a:rPr b="1" lang="zh-TW" sz="1500"/>
                        <a:t>0.6481</a:t>
                      </a:r>
                      <a:endParaRPr b="1" sz="1500"/>
                    </a:p>
                  </a:txBody>
                  <a:tcPr marT="91425" marB="91425" marR="91425" marL="91425"/>
                </a:tc>
              </a:tr>
              <a:tr h="190500">
                <a:tc>
                  <a:txBody>
                    <a:bodyPr/>
                    <a:lstStyle/>
                    <a:p>
                      <a:pPr indent="0" lvl="0" marL="0" rtl="0" algn="ctr">
                        <a:lnSpc>
                          <a:spcPct val="115000"/>
                        </a:lnSpc>
                        <a:spcBef>
                          <a:spcPts val="0"/>
                        </a:spcBef>
                        <a:spcAft>
                          <a:spcPts val="0"/>
                        </a:spcAft>
                        <a:buNone/>
                      </a:pPr>
                      <a:r>
                        <a:rPr b="1" lang="zh-TW" sz="1500"/>
                        <a:t>Adjusted R-squared:</a:t>
                      </a:r>
                      <a:endParaRPr b="1" sz="1500"/>
                    </a:p>
                  </a:txBody>
                  <a:tcPr marT="91425" marB="91425" marR="91425" marL="91425"/>
                </a:tc>
                <a:tc>
                  <a:txBody>
                    <a:bodyPr/>
                    <a:lstStyle/>
                    <a:p>
                      <a:pPr indent="0" lvl="0" marL="0" rtl="0" algn="ctr">
                        <a:lnSpc>
                          <a:spcPct val="115000"/>
                        </a:lnSpc>
                        <a:spcBef>
                          <a:spcPts val="0"/>
                        </a:spcBef>
                        <a:spcAft>
                          <a:spcPts val="0"/>
                        </a:spcAft>
                        <a:buNone/>
                      </a:pPr>
                      <a:r>
                        <a:rPr b="1" lang="zh-TW" sz="1500"/>
                        <a:t>0.6442</a:t>
                      </a:r>
                      <a:endParaRPr b="1" sz="1500"/>
                    </a:p>
                  </a:txBody>
                  <a:tcPr marT="91425" marB="91425" marR="91425" marL="91425"/>
                </a:tc>
              </a:tr>
            </a:tbl>
          </a:graphicData>
        </a:graphic>
      </p:graphicFrame>
      <p:sp>
        <p:nvSpPr>
          <p:cNvPr id="300" name="Google Shape;300;p41"/>
          <p:cNvSpPr txBox="1"/>
          <p:nvPr/>
        </p:nvSpPr>
        <p:spPr>
          <a:xfrm>
            <a:off x="-3316375" y="2014875"/>
            <a:ext cx="46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ctrTitle"/>
          </p:nvPr>
        </p:nvSpPr>
        <p:spPr>
          <a:xfrm>
            <a:off x="5690350" y="518750"/>
            <a:ext cx="3461700" cy="68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3900"/>
              <a:t>B</a:t>
            </a:r>
            <a:r>
              <a:rPr lang="zh-TW" sz="3900"/>
              <a:t>ooking 訂房網</a:t>
            </a:r>
            <a:endParaRPr sz="3900"/>
          </a:p>
        </p:txBody>
      </p:sp>
      <p:pic>
        <p:nvPicPr>
          <p:cNvPr id="100" name="Google Shape;100;p15"/>
          <p:cNvPicPr preferRelativeResize="0"/>
          <p:nvPr/>
        </p:nvPicPr>
        <p:blipFill rotWithShape="1">
          <a:blip r:embed="rId3">
            <a:alphaModFix/>
          </a:blip>
          <a:srcRect b="0" l="0" r="0" t="0"/>
          <a:stretch/>
        </p:blipFill>
        <p:spPr>
          <a:xfrm>
            <a:off x="381401" y="1438950"/>
            <a:ext cx="8669499" cy="3430775"/>
          </a:xfrm>
          <a:prstGeom prst="rect">
            <a:avLst/>
          </a:prstGeom>
          <a:noFill/>
          <a:ln>
            <a:noFill/>
          </a:ln>
        </p:spPr>
      </p:pic>
      <p:sp>
        <p:nvSpPr>
          <p:cNvPr id="101" name="Google Shape;101;p15"/>
          <p:cNvSpPr txBox="1"/>
          <p:nvPr>
            <p:ph idx="4294967295" type="title"/>
          </p:nvPr>
        </p:nvSpPr>
        <p:spPr>
          <a:xfrm>
            <a:off x="542575" y="594200"/>
            <a:ext cx="1541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資料蒐集</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idx="1" type="body"/>
          </p:nvPr>
        </p:nvSpPr>
        <p:spPr>
          <a:xfrm>
            <a:off x="727650" y="1449475"/>
            <a:ext cx="7688700" cy="2587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t>import numpy</a:t>
            </a:r>
            <a:endParaRPr/>
          </a:p>
          <a:p>
            <a:pPr indent="0" lvl="0" marL="0" rtl="0" algn="l">
              <a:spcBef>
                <a:spcPts val="1200"/>
              </a:spcBef>
              <a:spcAft>
                <a:spcPts val="0"/>
              </a:spcAft>
              <a:buNone/>
            </a:pPr>
            <a:r>
              <a:rPr lang="zh-TW"/>
              <a:t>comfort = float(input("舒適度評分"))</a:t>
            </a:r>
            <a:endParaRPr/>
          </a:p>
          <a:p>
            <a:pPr indent="0" lvl="0" marL="0" rtl="0" algn="l">
              <a:spcBef>
                <a:spcPts val="1200"/>
              </a:spcBef>
              <a:spcAft>
                <a:spcPts val="0"/>
              </a:spcAft>
              <a:buNone/>
            </a:pPr>
            <a:r>
              <a:rPr lang="zh-TW"/>
              <a:t>cost_price</a:t>
            </a:r>
            <a:r>
              <a:rPr lang="zh-TW"/>
              <a:t>= float(input("性價比評分"))</a:t>
            </a:r>
            <a:endParaRPr/>
          </a:p>
          <a:p>
            <a:pPr indent="0" lvl="0" marL="0" rtl="0" algn="l">
              <a:spcBef>
                <a:spcPts val="1200"/>
              </a:spcBef>
              <a:spcAft>
                <a:spcPts val="0"/>
              </a:spcAft>
              <a:buNone/>
            </a:pPr>
            <a:r>
              <a:rPr lang="zh-TW"/>
              <a:t>location= float(input("住宿地點評分"))</a:t>
            </a:r>
            <a:endParaRPr/>
          </a:p>
          <a:p>
            <a:pPr indent="0" lvl="0" marL="0" rtl="0" algn="l">
              <a:spcBef>
                <a:spcPts val="1200"/>
              </a:spcBef>
              <a:spcAft>
                <a:spcPts val="0"/>
              </a:spcAft>
              <a:buNone/>
            </a:pPr>
            <a:r>
              <a:rPr lang="zh-TW"/>
              <a:t>Prediction = (comfort *0.81556 + cost_price * (-0.72493) + location * 0.26817)+4.91292</a:t>
            </a:r>
            <a:endParaRPr/>
          </a:p>
          <a:p>
            <a:pPr indent="0" lvl="0" marL="0" rtl="0" algn="l">
              <a:spcBef>
                <a:spcPts val="1200"/>
              </a:spcBef>
              <a:spcAft>
                <a:spcPts val="0"/>
              </a:spcAft>
              <a:buNone/>
            </a:pPr>
            <a:r>
              <a:rPr lang="zh-TW"/>
              <a:t>Suggest_Price = numpy.expm1(Prediction)</a:t>
            </a:r>
            <a:endParaRPr/>
          </a:p>
          <a:p>
            <a:pPr indent="0" lvl="0" marL="0" rtl="0" algn="l">
              <a:spcBef>
                <a:spcPts val="1200"/>
              </a:spcBef>
              <a:spcAft>
                <a:spcPts val="1200"/>
              </a:spcAft>
              <a:buNone/>
            </a:pPr>
            <a:r>
              <a:rPr lang="zh-TW"/>
              <a:t>print(Suggest_Price )</a:t>
            </a:r>
            <a:endParaRPr/>
          </a:p>
        </p:txBody>
      </p:sp>
      <p:sp>
        <p:nvSpPr>
          <p:cNvPr id="306" name="Google Shape;306;p42"/>
          <p:cNvSpPr txBox="1"/>
          <p:nvPr/>
        </p:nvSpPr>
        <p:spPr>
          <a:xfrm>
            <a:off x="806400" y="762800"/>
            <a:ext cx="51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000">
                <a:latin typeface="Lato"/>
                <a:ea typeface="Lato"/>
                <a:cs typeface="Lato"/>
                <a:sym typeface="Lato"/>
              </a:rPr>
              <a:t>Bonus</a:t>
            </a:r>
            <a:endParaRPr b="1" sz="20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3"/>
          <p:cNvPicPr preferRelativeResize="0"/>
          <p:nvPr/>
        </p:nvPicPr>
        <p:blipFill>
          <a:blip r:embed="rId3">
            <a:alphaModFix/>
          </a:blip>
          <a:stretch>
            <a:fillRect/>
          </a:stretch>
        </p:blipFill>
        <p:spPr>
          <a:xfrm>
            <a:off x="3910900" y="0"/>
            <a:ext cx="5233100" cy="5651775"/>
          </a:xfrm>
          <a:prstGeom prst="rect">
            <a:avLst/>
          </a:prstGeom>
          <a:noFill/>
          <a:ln>
            <a:noFill/>
          </a:ln>
        </p:spPr>
      </p:pic>
      <p:pic>
        <p:nvPicPr>
          <p:cNvPr id="312" name="Google Shape;312;p43"/>
          <p:cNvPicPr preferRelativeResize="0"/>
          <p:nvPr/>
        </p:nvPicPr>
        <p:blipFill>
          <a:blip r:embed="rId4">
            <a:alphaModFix/>
          </a:blip>
          <a:stretch>
            <a:fillRect/>
          </a:stretch>
        </p:blipFill>
        <p:spPr>
          <a:xfrm>
            <a:off x="0" y="782250"/>
            <a:ext cx="4272200" cy="1876150"/>
          </a:xfrm>
          <a:prstGeom prst="rect">
            <a:avLst/>
          </a:prstGeom>
          <a:noFill/>
          <a:ln>
            <a:noFill/>
          </a:ln>
        </p:spPr>
      </p:pic>
      <p:sp>
        <p:nvSpPr>
          <p:cNvPr id="313" name="Google Shape;313;p43"/>
          <p:cNvSpPr txBox="1"/>
          <p:nvPr>
            <p:ph type="title"/>
          </p:nvPr>
        </p:nvSpPr>
        <p:spPr>
          <a:xfrm>
            <a:off x="537450" y="1452725"/>
            <a:ext cx="317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影響單日房價的因素~</a:t>
            </a:r>
            <a:endParaRPr/>
          </a:p>
        </p:txBody>
      </p:sp>
      <p:sp>
        <p:nvSpPr>
          <p:cNvPr id="314" name="Google Shape;314;p43"/>
          <p:cNvSpPr/>
          <p:nvPr/>
        </p:nvSpPr>
        <p:spPr>
          <a:xfrm>
            <a:off x="5905800" y="3292000"/>
            <a:ext cx="2133600" cy="9402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Comic Sans MS"/>
                <a:ea typeface="Comic Sans MS"/>
                <a:cs typeface="Comic Sans MS"/>
                <a:sym typeface="Comic Sans MS"/>
              </a:rPr>
              <a:t>房間坪數 </a:t>
            </a:r>
            <a:endParaRPr sz="1600">
              <a:latin typeface="Comic Sans MS"/>
              <a:ea typeface="Comic Sans MS"/>
              <a:cs typeface="Comic Sans MS"/>
              <a:sym typeface="Comic Sans MS"/>
            </a:endParaRPr>
          </a:p>
          <a:p>
            <a:pPr indent="0" lvl="0" marL="0" rtl="0" algn="ctr">
              <a:spcBef>
                <a:spcPts val="0"/>
              </a:spcBef>
              <a:spcAft>
                <a:spcPts val="0"/>
              </a:spcAft>
              <a:buNone/>
            </a:pPr>
            <a:r>
              <a:rPr lang="zh-TW" sz="1600">
                <a:latin typeface="Comic Sans MS"/>
                <a:ea typeface="Comic Sans MS"/>
                <a:cs typeface="Comic Sans MS"/>
                <a:sym typeface="Comic Sans MS"/>
              </a:rPr>
              <a:t>(差3-5坪)</a:t>
            </a:r>
            <a:endParaRPr sz="1600">
              <a:latin typeface="Comic Sans MS"/>
              <a:ea typeface="Comic Sans MS"/>
              <a:cs typeface="Comic Sans MS"/>
              <a:sym typeface="Comic Sans MS"/>
            </a:endParaRPr>
          </a:p>
        </p:txBody>
      </p:sp>
      <p:sp>
        <p:nvSpPr>
          <p:cNvPr id="315" name="Google Shape;315;p43"/>
          <p:cNvSpPr/>
          <p:nvPr/>
        </p:nvSpPr>
        <p:spPr>
          <a:xfrm>
            <a:off x="5866050" y="1953063"/>
            <a:ext cx="2133600" cy="886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Verdana"/>
                <a:ea typeface="Verdana"/>
                <a:cs typeface="Verdana"/>
                <a:sym typeface="Verdana"/>
              </a:rPr>
              <a:t>是否含早餐 </a:t>
            </a:r>
            <a:endParaRPr sz="1600">
              <a:latin typeface="Verdana"/>
              <a:ea typeface="Verdana"/>
              <a:cs typeface="Verdana"/>
              <a:sym typeface="Verdana"/>
            </a:endParaRPr>
          </a:p>
          <a:p>
            <a:pPr indent="0" lvl="0" marL="0" rtl="0" algn="ctr">
              <a:spcBef>
                <a:spcPts val="0"/>
              </a:spcBef>
              <a:spcAft>
                <a:spcPts val="0"/>
              </a:spcAft>
              <a:buNone/>
            </a:pPr>
            <a:r>
              <a:rPr lang="zh-TW" sz="1600">
                <a:latin typeface="Verdana"/>
                <a:ea typeface="Verdana"/>
                <a:cs typeface="Verdana"/>
                <a:sym typeface="Verdana"/>
              </a:rPr>
              <a:t>(150-500)/人</a:t>
            </a:r>
            <a:endParaRPr sz="1600">
              <a:latin typeface="Verdana"/>
              <a:ea typeface="Verdana"/>
              <a:cs typeface="Verdana"/>
              <a:sym typeface="Verdana"/>
            </a:endParaRPr>
          </a:p>
        </p:txBody>
      </p:sp>
      <p:sp>
        <p:nvSpPr>
          <p:cNvPr id="316" name="Google Shape;316;p43"/>
          <p:cNvSpPr/>
          <p:nvPr/>
        </p:nvSpPr>
        <p:spPr>
          <a:xfrm>
            <a:off x="5705550" y="614150"/>
            <a:ext cx="2370300" cy="88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Verdana"/>
                <a:ea typeface="Verdana"/>
                <a:cs typeface="Verdana"/>
                <a:sym typeface="Verdana"/>
              </a:rPr>
              <a:t>有窗/無窗 </a:t>
            </a:r>
            <a:endParaRPr sz="1600">
              <a:latin typeface="Verdana"/>
              <a:ea typeface="Verdana"/>
              <a:cs typeface="Verdana"/>
              <a:sym typeface="Verdana"/>
            </a:endParaRPr>
          </a:p>
          <a:p>
            <a:pPr indent="0" lvl="0" marL="0" rtl="0" algn="ctr">
              <a:spcBef>
                <a:spcPts val="0"/>
              </a:spcBef>
              <a:spcAft>
                <a:spcPts val="0"/>
              </a:spcAft>
              <a:buNone/>
            </a:pPr>
            <a:r>
              <a:rPr lang="zh-TW" sz="1600">
                <a:latin typeface="Verdana"/>
                <a:ea typeface="Verdana"/>
                <a:cs typeface="Verdana"/>
                <a:sym typeface="Verdana"/>
              </a:rPr>
              <a:t>200-500/人</a:t>
            </a:r>
            <a:endParaRPr sz="1600">
              <a:latin typeface="Verdana"/>
              <a:ea typeface="Verdana"/>
              <a:cs typeface="Verdana"/>
              <a:sym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結論</a:t>
            </a:r>
            <a:endParaRPr/>
          </a:p>
        </p:txBody>
      </p:sp>
      <p:sp>
        <p:nvSpPr>
          <p:cNvPr id="322" name="Google Shape;322;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70000" lnSpcReduction="20000"/>
          </a:bodyPr>
          <a:lstStyle/>
          <a:p>
            <a:pPr indent="-317500" lvl="0" marL="457200" rtl="0" algn="l">
              <a:spcBef>
                <a:spcPts val="0"/>
              </a:spcBef>
              <a:spcAft>
                <a:spcPts val="0"/>
              </a:spcAft>
              <a:buSzPct val="100000"/>
              <a:buChar char="●"/>
            </a:pPr>
            <a:r>
              <a:rPr b="1" lang="zh-TW" sz="2000"/>
              <a:t>哪幾個評分因素影響總評分?旅客最在意的服務項目?</a:t>
            </a:r>
            <a:endParaRPr b="1" sz="1400"/>
          </a:p>
          <a:p>
            <a:pPr indent="-290830" lvl="0" marL="457200" rtl="0" algn="l">
              <a:spcBef>
                <a:spcPts val="0"/>
              </a:spcBef>
              <a:spcAft>
                <a:spcPts val="0"/>
              </a:spcAft>
              <a:buSzPct val="70000"/>
              <a:buChar char="●"/>
            </a:pPr>
            <a:r>
              <a:rPr b="1" lang="zh-TW" sz="2000"/>
              <a:t>設施、舒適程度、清潔程度</a:t>
            </a:r>
            <a:endParaRPr b="1" sz="1400"/>
          </a:p>
          <a:p>
            <a:pPr indent="0" lvl="0" marL="457200" rtl="0" algn="l">
              <a:spcBef>
                <a:spcPts val="1200"/>
              </a:spcBef>
              <a:spcAft>
                <a:spcPts val="0"/>
              </a:spcAft>
              <a:buNone/>
            </a:pPr>
            <a:r>
              <a:t/>
            </a:r>
            <a:endParaRPr sz="1400"/>
          </a:p>
          <a:p>
            <a:pPr indent="-317500" lvl="0" marL="457200" rtl="0" algn="l">
              <a:spcBef>
                <a:spcPts val="1200"/>
              </a:spcBef>
              <a:spcAft>
                <a:spcPts val="0"/>
              </a:spcAft>
              <a:buSzPct val="100000"/>
              <a:buChar char="●"/>
            </a:pPr>
            <a:r>
              <a:rPr b="1" lang="zh-TW" sz="2000"/>
              <a:t>第三方評鑑(星級)是否有公信力?五星級旅館 VS 平價旅館</a:t>
            </a:r>
            <a:endParaRPr b="1" sz="2000"/>
          </a:p>
          <a:p>
            <a:pPr indent="-290830" lvl="0" marL="457200" marR="0" rtl="0" algn="l">
              <a:lnSpc>
                <a:spcPct val="115000"/>
              </a:lnSpc>
              <a:spcBef>
                <a:spcPts val="0"/>
              </a:spcBef>
              <a:spcAft>
                <a:spcPts val="0"/>
              </a:spcAft>
              <a:buSzPct val="70000"/>
              <a:buChar char="●"/>
            </a:pPr>
            <a:r>
              <a:rPr b="1" lang="zh-TW" sz="2000"/>
              <a:t>資料數不足以作為預測價格標準</a:t>
            </a:r>
            <a:endParaRPr b="1" sz="1400"/>
          </a:p>
          <a:p>
            <a:pPr indent="0" lvl="0" marL="457200" rtl="0" algn="l">
              <a:spcBef>
                <a:spcPts val="0"/>
              </a:spcBef>
              <a:spcAft>
                <a:spcPts val="0"/>
              </a:spcAft>
              <a:buNone/>
            </a:pPr>
            <a:r>
              <a:t/>
            </a:r>
            <a:endParaRPr sz="1400"/>
          </a:p>
          <a:p>
            <a:pPr indent="-317500" lvl="0" marL="457200" rtl="0" algn="l">
              <a:spcBef>
                <a:spcPts val="1200"/>
              </a:spcBef>
              <a:spcAft>
                <a:spcPts val="0"/>
              </a:spcAft>
              <a:buSzPct val="100000"/>
              <a:buChar char="●"/>
            </a:pPr>
            <a:r>
              <a:rPr b="1" lang="zh-TW" sz="2000"/>
              <a:t>旅館價格顧問、旅館價格趨勢分析</a:t>
            </a:r>
            <a:endParaRPr b="1" sz="2000"/>
          </a:p>
          <a:p>
            <a:pPr indent="-290830" lvl="0" marL="457200" rtl="0" algn="l">
              <a:spcBef>
                <a:spcPts val="0"/>
              </a:spcBef>
              <a:spcAft>
                <a:spcPts val="0"/>
              </a:spcAft>
              <a:buSzPct val="70000"/>
              <a:buChar char="●"/>
            </a:pPr>
            <a:r>
              <a:rPr b="1" lang="zh-TW" sz="2000"/>
              <a:t>房間定價 = 舒適程度 + 性價比 +住宿地點 作為客觀定價建議</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8" name="Google Shape;328;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9" name="Google Shape;329;p45"/>
          <p:cNvPicPr preferRelativeResize="0"/>
          <p:nvPr/>
        </p:nvPicPr>
        <p:blipFill>
          <a:blip r:embed="rId3">
            <a:alphaModFix/>
          </a:blip>
          <a:stretch>
            <a:fillRect/>
          </a:stretch>
        </p:blipFill>
        <p:spPr>
          <a:xfrm>
            <a:off x="286625" y="0"/>
            <a:ext cx="8570752" cy="5143501"/>
          </a:xfrm>
          <a:prstGeom prst="rect">
            <a:avLst/>
          </a:prstGeom>
          <a:noFill/>
          <a:ln>
            <a:noFill/>
          </a:ln>
        </p:spPr>
      </p:pic>
      <p:pic>
        <p:nvPicPr>
          <p:cNvPr id="330" name="Google Shape;330;p45"/>
          <p:cNvPicPr preferRelativeResize="0"/>
          <p:nvPr/>
        </p:nvPicPr>
        <p:blipFill>
          <a:blip r:embed="rId4">
            <a:alphaModFix/>
          </a:blip>
          <a:stretch>
            <a:fillRect/>
          </a:stretch>
        </p:blipFill>
        <p:spPr>
          <a:xfrm>
            <a:off x="3541600" y="1425025"/>
            <a:ext cx="2014825" cy="1190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6470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zh-TW" sz="3259">
                <a:solidFill>
                  <a:srgbClr val="000000"/>
                </a:solidFill>
                <a:latin typeface="Arial"/>
                <a:ea typeface="Arial"/>
                <a:cs typeface="Arial"/>
                <a:sym typeface="Arial"/>
              </a:rPr>
              <a:t>模型診斷 </a:t>
            </a:r>
            <a:endParaRPr sz="1640"/>
          </a:p>
        </p:txBody>
      </p:sp>
      <p:pic>
        <p:nvPicPr>
          <p:cNvPr id="336" name="Google Shape;336;p46"/>
          <p:cNvPicPr preferRelativeResize="0"/>
          <p:nvPr/>
        </p:nvPicPr>
        <p:blipFill>
          <a:blip r:embed="rId3">
            <a:alphaModFix/>
          </a:blip>
          <a:stretch>
            <a:fillRect/>
          </a:stretch>
        </p:blipFill>
        <p:spPr>
          <a:xfrm>
            <a:off x="1912075" y="629425"/>
            <a:ext cx="7231926" cy="4514074"/>
          </a:xfrm>
          <a:prstGeom prst="rect">
            <a:avLst/>
          </a:prstGeom>
          <a:noFill/>
          <a:ln>
            <a:noFill/>
          </a:ln>
        </p:spPr>
      </p:pic>
      <p:sp>
        <p:nvSpPr>
          <p:cNvPr id="337" name="Google Shape;337;p46"/>
          <p:cNvSpPr txBox="1"/>
          <p:nvPr/>
        </p:nvSpPr>
        <p:spPr>
          <a:xfrm>
            <a:off x="0" y="1928800"/>
            <a:ext cx="22776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500"/>
              <a:t>Shapiro-Wilk normality test</a:t>
            </a:r>
            <a:endParaRPr sz="1500"/>
          </a:p>
          <a:p>
            <a:pPr indent="0" lvl="0" marL="0" rtl="0" algn="l">
              <a:lnSpc>
                <a:spcPct val="115000"/>
              </a:lnSpc>
              <a:spcBef>
                <a:spcPts val="0"/>
              </a:spcBef>
              <a:spcAft>
                <a:spcPts val="0"/>
              </a:spcAft>
              <a:buNone/>
            </a:pPr>
            <a:r>
              <a:rPr lang="zh-TW" sz="1500"/>
              <a:t>data:  model1$residuals</a:t>
            </a:r>
            <a:endParaRPr sz="1500"/>
          </a:p>
          <a:p>
            <a:pPr indent="0" lvl="0" marL="0" rtl="0" algn="l">
              <a:lnSpc>
                <a:spcPct val="115000"/>
              </a:lnSpc>
              <a:spcBef>
                <a:spcPts val="0"/>
              </a:spcBef>
              <a:spcAft>
                <a:spcPts val="0"/>
              </a:spcAft>
              <a:buNone/>
            </a:pPr>
            <a:r>
              <a:rPr lang="zh-TW" sz="1500"/>
              <a:t>p-value = 0.7406</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zh-TW" sz="1800">
                <a:solidFill>
                  <a:srgbClr val="000000"/>
                </a:solidFill>
                <a:latin typeface="Arial"/>
                <a:ea typeface="Arial"/>
                <a:cs typeface="Arial"/>
                <a:sym typeface="Arial"/>
              </a:rPr>
              <a:t>房間價格 = 舒適程度 + 性價比 +住宿地點</a:t>
            </a:r>
            <a:endParaRPr/>
          </a:p>
        </p:txBody>
      </p:sp>
      <p:pic>
        <p:nvPicPr>
          <p:cNvPr id="343" name="Google Shape;343;p47"/>
          <p:cNvPicPr preferRelativeResize="0"/>
          <p:nvPr/>
        </p:nvPicPr>
        <p:blipFill>
          <a:blip r:embed="rId3">
            <a:alphaModFix/>
          </a:blip>
          <a:stretch>
            <a:fillRect/>
          </a:stretch>
        </p:blipFill>
        <p:spPr>
          <a:xfrm>
            <a:off x="1257025" y="2644100"/>
            <a:ext cx="6797625" cy="1664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977375" y="1231450"/>
            <a:ext cx="1308600" cy="412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全</a:t>
            </a:r>
            <a:endParaRPr/>
          </a:p>
          <a:p>
            <a:pPr indent="0" lvl="0" marL="0" rtl="0" algn="l">
              <a:spcBef>
                <a:spcPts val="0"/>
              </a:spcBef>
              <a:spcAft>
                <a:spcPts val="0"/>
              </a:spcAft>
              <a:buNone/>
            </a:pPr>
            <a:r>
              <a:rPr lang="zh-TW"/>
              <a:t>台</a:t>
            </a:r>
            <a:endParaRPr/>
          </a:p>
          <a:p>
            <a:pPr indent="0" lvl="0" marL="0" rtl="0" algn="l">
              <a:spcBef>
                <a:spcPts val="0"/>
              </a:spcBef>
              <a:spcAft>
                <a:spcPts val="0"/>
              </a:spcAft>
              <a:buNone/>
            </a:pPr>
            <a:r>
              <a:rPr lang="zh-TW"/>
              <a:t>飯</a:t>
            </a:r>
            <a:endParaRPr/>
          </a:p>
          <a:p>
            <a:pPr indent="0" lvl="0" marL="0" rtl="0" algn="l">
              <a:spcBef>
                <a:spcPts val="0"/>
              </a:spcBef>
              <a:spcAft>
                <a:spcPts val="0"/>
              </a:spcAft>
              <a:buNone/>
            </a:pPr>
            <a:r>
              <a:rPr lang="zh-TW"/>
              <a:t>店</a:t>
            </a:r>
            <a:endParaRPr/>
          </a:p>
          <a:p>
            <a:pPr indent="0" lvl="0" marL="0" rtl="0" algn="l">
              <a:spcBef>
                <a:spcPts val="0"/>
              </a:spcBef>
              <a:spcAft>
                <a:spcPts val="0"/>
              </a:spcAft>
              <a:buNone/>
            </a:pPr>
            <a:r>
              <a:rPr lang="zh-TW"/>
              <a:t>/</a:t>
            </a:r>
            <a:endParaRPr/>
          </a:p>
          <a:p>
            <a:pPr indent="0" lvl="0" marL="0" rtl="0" algn="l">
              <a:spcBef>
                <a:spcPts val="0"/>
              </a:spcBef>
              <a:spcAft>
                <a:spcPts val="0"/>
              </a:spcAft>
              <a:buNone/>
            </a:pPr>
            <a:r>
              <a:rPr lang="zh-TW"/>
              <a:t>民</a:t>
            </a:r>
            <a:endParaRPr/>
          </a:p>
          <a:p>
            <a:pPr indent="0" lvl="0" marL="0" rtl="0" algn="l">
              <a:spcBef>
                <a:spcPts val="0"/>
              </a:spcBef>
              <a:spcAft>
                <a:spcPts val="0"/>
              </a:spcAft>
              <a:buNone/>
            </a:pPr>
            <a:r>
              <a:rPr lang="zh-TW"/>
              <a:t>宿</a:t>
            </a:r>
            <a:endParaRPr/>
          </a:p>
          <a:p>
            <a:pPr indent="0" lvl="0" marL="0" rtl="0" algn="l">
              <a:spcBef>
                <a:spcPts val="0"/>
              </a:spcBef>
              <a:spcAft>
                <a:spcPts val="0"/>
              </a:spcAft>
              <a:buNone/>
            </a:pPr>
            <a:r>
              <a:rPr lang="zh-TW"/>
              <a:t>數</a:t>
            </a:r>
            <a:endParaRPr/>
          </a:p>
          <a:p>
            <a:pPr indent="0" lvl="0" marL="0" rtl="0" algn="l">
              <a:spcBef>
                <a:spcPts val="0"/>
              </a:spcBef>
              <a:spcAft>
                <a:spcPts val="0"/>
              </a:spcAft>
              <a:buNone/>
            </a:pPr>
            <a:r>
              <a:rPr lang="zh-TW"/>
              <a:t>量</a:t>
            </a:r>
            <a:endParaRPr/>
          </a:p>
        </p:txBody>
      </p:sp>
      <p:pic>
        <p:nvPicPr>
          <p:cNvPr id="107" name="Google Shape;107;p16"/>
          <p:cNvPicPr preferRelativeResize="0"/>
          <p:nvPr/>
        </p:nvPicPr>
        <p:blipFill>
          <a:blip r:embed="rId3">
            <a:alphaModFix/>
          </a:blip>
          <a:stretch>
            <a:fillRect/>
          </a:stretch>
        </p:blipFill>
        <p:spPr>
          <a:xfrm>
            <a:off x="1878150" y="296238"/>
            <a:ext cx="7132350" cy="4551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7"/>
          <p:cNvPicPr preferRelativeResize="0"/>
          <p:nvPr/>
        </p:nvPicPr>
        <p:blipFill>
          <a:blip r:embed="rId3">
            <a:alphaModFix/>
          </a:blip>
          <a:stretch>
            <a:fillRect/>
          </a:stretch>
        </p:blipFill>
        <p:spPr>
          <a:xfrm>
            <a:off x="0" y="-9925"/>
            <a:ext cx="9144000" cy="1533525"/>
          </a:xfrm>
          <a:prstGeom prst="rect">
            <a:avLst/>
          </a:prstGeom>
          <a:noFill/>
          <a:ln>
            <a:noFill/>
          </a:ln>
        </p:spPr>
      </p:pic>
      <p:sp>
        <p:nvSpPr>
          <p:cNvPr id="113" name="Google Shape;113;p17"/>
          <p:cNvSpPr txBox="1"/>
          <p:nvPr>
            <p:ph type="title"/>
          </p:nvPr>
        </p:nvSpPr>
        <p:spPr>
          <a:xfrm>
            <a:off x="412025" y="489250"/>
            <a:ext cx="2024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高價位旅館</a:t>
            </a:r>
            <a:endParaRPr/>
          </a:p>
        </p:txBody>
      </p:sp>
      <p:pic>
        <p:nvPicPr>
          <p:cNvPr id="114" name="Google Shape;114;p17"/>
          <p:cNvPicPr preferRelativeResize="0"/>
          <p:nvPr/>
        </p:nvPicPr>
        <p:blipFill>
          <a:blip r:embed="rId4">
            <a:alphaModFix/>
          </a:blip>
          <a:stretch>
            <a:fillRect/>
          </a:stretch>
        </p:blipFill>
        <p:spPr>
          <a:xfrm>
            <a:off x="301500" y="1762350"/>
            <a:ext cx="3344299" cy="3083350"/>
          </a:xfrm>
          <a:prstGeom prst="rect">
            <a:avLst/>
          </a:prstGeom>
          <a:noFill/>
          <a:ln>
            <a:noFill/>
          </a:ln>
        </p:spPr>
      </p:pic>
      <p:pic>
        <p:nvPicPr>
          <p:cNvPr id="115" name="Google Shape;115;p17"/>
          <p:cNvPicPr preferRelativeResize="0"/>
          <p:nvPr/>
        </p:nvPicPr>
        <p:blipFill>
          <a:blip r:embed="rId5">
            <a:alphaModFix/>
          </a:blip>
          <a:stretch>
            <a:fillRect/>
          </a:stretch>
        </p:blipFill>
        <p:spPr>
          <a:xfrm>
            <a:off x="3325600" y="257600"/>
            <a:ext cx="5166625" cy="462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214075" y="288675"/>
            <a:ext cx="3655500" cy="63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zh-TW" sz="2400">
                <a:solidFill>
                  <a:srgbClr val="333333"/>
                </a:solidFill>
                <a:latin typeface="Impact"/>
                <a:ea typeface="Impact"/>
                <a:cs typeface="Impact"/>
                <a:sym typeface="Impact"/>
              </a:rPr>
              <a:t>中價位&amp;民宿最多的縣市</a:t>
            </a:r>
            <a:endParaRPr sz="3500">
              <a:latin typeface="Impact"/>
              <a:ea typeface="Impact"/>
              <a:cs typeface="Impact"/>
              <a:sym typeface="Impact"/>
            </a:endParaRPr>
          </a:p>
        </p:txBody>
      </p:sp>
      <p:pic>
        <p:nvPicPr>
          <p:cNvPr id="121" name="Google Shape;121;p18"/>
          <p:cNvPicPr preferRelativeResize="0"/>
          <p:nvPr/>
        </p:nvPicPr>
        <p:blipFill>
          <a:blip r:embed="rId3">
            <a:alphaModFix/>
          </a:blip>
          <a:stretch>
            <a:fillRect/>
          </a:stretch>
        </p:blipFill>
        <p:spPr>
          <a:xfrm>
            <a:off x="2182475" y="926775"/>
            <a:ext cx="6913325" cy="4211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平、假日價格差異</a:t>
            </a:r>
            <a:endParaRPr/>
          </a:p>
        </p:txBody>
      </p:sp>
      <p:pic>
        <p:nvPicPr>
          <p:cNvPr id="127" name="Google Shape;127;p19"/>
          <p:cNvPicPr preferRelativeResize="0"/>
          <p:nvPr/>
        </p:nvPicPr>
        <p:blipFill>
          <a:blip r:embed="rId3">
            <a:alphaModFix/>
          </a:blip>
          <a:stretch>
            <a:fillRect/>
          </a:stretch>
        </p:blipFill>
        <p:spPr>
          <a:xfrm>
            <a:off x="1887425" y="1853850"/>
            <a:ext cx="7256575" cy="3340025"/>
          </a:xfrm>
          <a:prstGeom prst="rect">
            <a:avLst/>
          </a:prstGeom>
          <a:noFill/>
          <a:ln>
            <a:noFill/>
          </a:ln>
        </p:spPr>
      </p:pic>
      <p:sp>
        <p:nvSpPr>
          <p:cNvPr id="128" name="Google Shape;128;p19"/>
          <p:cNvSpPr txBox="1"/>
          <p:nvPr/>
        </p:nvSpPr>
        <p:spPr>
          <a:xfrm>
            <a:off x="729450" y="2989800"/>
            <a:ext cx="850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600">
                <a:solidFill>
                  <a:srgbClr val="FFFF00"/>
                </a:solidFill>
                <a:latin typeface="Raleway"/>
                <a:ea typeface="Raleway"/>
                <a:cs typeface="Raleway"/>
                <a:sym typeface="Raleway"/>
              </a:rPr>
              <a:t>平日</a:t>
            </a:r>
            <a:endParaRPr sz="1500">
              <a:solidFill>
                <a:srgbClr val="FFFF00"/>
              </a:solidFill>
              <a:latin typeface="Lato"/>
              <a:ea typeface="Lato"/>
              <a:cs typeface="Lato"/>
              <a:sym typeface="Lato"/>
            </a:endParaRPr>
          </a:p>
        </p:txBody>
      </p:sp>
      <p:sp>
        <p:nvSpPr>
          <p:cNvPr id="129" name="Google Shape;129;p19"/>
          <p:cNvSpPr txBox="1"/>
          <p:nvPr/>
        </p:nvSpPr>
        <p:spPr>
          <a:xfrm>
            <a:off x="7030050" y="1042275"/>
            <a:ext cx="850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600">
                <a:solidFill>
                  <a:srgbClr val="FF9900"/>
                </a:solidFill>
                <a:latin typeface="Raleway"/>
                <a:ea typeface="Raleway"/>
                <a:cs typeface="Raleway"/>
                <a:sym typeface="Raleway"/>
              </a:rPr>
              <a:t>假日</a:t>
            </a:r>
            <a:endParaRPr sz="1700">
              <a:solidFill>
                <a:srgbClr val="FF99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資料蒐集</a:t>
            </a:r>
            <a:endParaRPr/>
          </a:p>
        </p:txBody>
      </p:sp>
      <p:sp>
        <p:nvSpPr>
          <p:cNvPr id="135" name="Google Shape;135;p20"/>
          <p:cNvSpPr txBox="1"/>
          <p:nvPr>
            <p:ph idx="1" type="body"/>
          </p:nvPr>
        </p:nvSpPr>
        <p:spPr>
          <a:xfrm>
            <a:off x="528525" y="2098975"/>
            <a:ext cx="7688700" cy="2977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sz="1400"/>
              <a:t>訂房網</a:t>
            </a:r>
            <a:r>
              <a:rPr lang="zh-TW" sz="1400"/>
              <a:t>Booking :</a:t>
            </a:r>
            <a:endParaRPr sz="1400"/>
          </a:p>
          <a:p>
            <a:pPr indent="0" lvl="0" marL="0" rtl="0" algn="l">
              <a:spcBef>
                <a:spcPts val="1200"/>
              </a:spcBef>
              <a:spcAft>
                <a:spcPts val="0"/>
              </a:spcAft>
              <a:buNone/>
            </a:pPr>
            <a:r>
              <a:rPr lang="zh-TW" sz="1400"/>
              <a:t>	</a:t>
            </a:r>
            <a:endParaRPr sz="1400"/>
          </a:p>
          <a:p>
            <a:pPr indent="0" lvl="0" marL="0" rtl="0" algn="l">
              <a:spcBef>
                <a:spcPts val="1200"/>
              </a:spcBef>
              <a:spcAft>
                <a:spcPts val="0"/>
              </a:spcAft>
              <a:buNone/>
            </a:pPr>
            <a:r>
              <a:rPr lang="zh-TW" sz="1400"/>
              <a:t>台北市</a:t>
            </a:r>
            <a:r>
              <a:rPr lang="zh-TW" sz="1400"/>
              <a:t>國父紀念館周邊 2/11-2/12  (2 名)</a:t>
            </a:r>
            <a:endParaRPr sz="1400"/>
          </a:p>
          <a:p>
            <a:pPr indent="0" lvl="0" marL="0" rtl="0" algn="l">
              <a:spcBef>
                <a:spcPts val="1200"/>
              </a:spcBef>
              <a:spcAft>
                <a:spcPts val="0"/>
              </a:spcAft>
              <a:buNone/>
            </a:pPr>
            <a:r>
              <a:rPr b="1" lang="zh-TW" sz="1500"/>
              <a:t>     收集資料 : </a:t>
            </a:r>
            <a:endParaRPr b="1" sz="1500"/>
          </a:p>
          <a:p>
            <a:pPr indent="-317500" lvl="0" marL="457200" rtl="0" algn="l">
              <a:spcBef>
                <a:spcPts val="1200"/>
              </a:spcBef>
              <a:spcAft>
                <a:spcPts val="0"/>
              </a:spcAft>
              <a:buSzPts val="1400"/>
              <a:buChar char="●"/>
            </a:pPr>
            <a:r>
              <a:rPr lang="zh-TW" sz="1400"/>
              <a:t>1.總評分 </a:t>
            </a:r>
            <a:endParaRPr sz="1400"/>
          </a:p>
          <a:p>
            <a:pPr indent="-317500" lvl="0" marL="457200" rtl="0" algn="l">
              <a:spcBef>
                <a:spcPts val="0"/>
              </a:spcBef>
              <a:spcAft>
                <a:spcPts val="0"/>
              </a:spcAft>
              <a:buSzPts val="1400"/>
              <a:buChar char="●"/>
            </a:pPr>
            <a:r>
              <a:rPr lang="zh-TW" sz="1400"/>
              <a:t>2.子項目評分(七項)</a:t>
            </a:r>
            <a:endParaRPr sz="1400"/>
          </a:p>
          <a:p>
            <a:pPr indent="-317500" lvl="0" marL="457200" rtl="0" algn="l">
              <a:spcBef>
                <a:spcPts val="0"/>
              </a:spcBef>
              <a:spcAft>
                <a:spcPts val="0"/>
              </a:spcAft>
              <a:buSzPts val="1400"/>
              <a:buChar char="●"/>
            </a:pPr>
            <a:r>
              <a:rPr lang="zh-TW" sz="1400"/>
              <a:t>3.旅客評語</a:t>
            </a:r>
            <a:endParaRPr sz="1400"/>
          </a:p>
          <a:p>
            <a:pPr indent="-317500" lvl="0" marL="457200" rtl="0" algn="l">
              <a:spcBef>
                <a:spcPts val="0"/>
              </a:spcBef>
              <a:spcAft>
                <a:spcPts val="0"/>
              </a:spcAft>
              <a:buSzPts val="1400"/>
              <a:buChar char="●"/>
            </a:pPr>
            <a:r>
              <a:rPr lang="zh-TW" sz="1400"/>
              <a:t>4.旅館星級</a:t>
            </a:r>
            <a:endParaRPr sz="1400"/>
          </a:p>
          <a:p>
            <a:pPr indent="-317500" lvl="0" marL="457200" rtl="0" algn="l">
              <a:spcBef>
                <a:spcPts val="0"/>
              </a:spcBef>
              <a:spcAft>
                <a:spcPts val="0"/>
              </a:spcAft>
              <a:buSzPts val="1400"/>
              <a:buChar char="●"/>
            </a:pPr>
            <a:r>
              <a:rPr lang="zh-TW" sz="1400"/>
              <a:t>5.旅館價格</a:t>
            </a:r>
            <a:endParaRPr sz="1400"/>
          </a:p>
        </p:txBody>
      </p:sp>
      <p:pic>
        <p:nvPicPr>
          <p:cNvPr id="136" name="Google Shape;136;p20"/>
          <p:cNvPicPr preferRelativeResize="0"/>
          <p:nvPr/>
        </p:nvPicPr>
        <p:blipFill rotWithShape="1">
          <a:blip r:embed="rId3">
            <a:alphaModFix/>
          </a:blip>
          <a:srcRect b="41779" l="0" r="0" t="0"/>
          <a:stretch/>
        </p:blipFill>
        <p:spPr>
          <a:xfrm>
            <a:off x="2523526" y="523425"/>
            <a:ext cx="6620465" cy="2261099"/>
          </a:xfrm>
          <a:prstGeom prst="rect">
            <a:avLst/>
          </a:prstGeom>
          <a:noFill/>
          <a:ln>
            <a:noFill/>
          </a:ln>
        </p:spPr>
      </p:pic>
      <p:pic>
        <p:nvPicPr>
          <p:cNvPr id="137" name="Google Shape;137;p20"/>
          <p:cNvPicPr preferRelativeResize="0"/>
          <p:nvPr/>
        </p:nvPicPr>
        <p:blipFill rotWithShape="1">
          <a:blip r:embed="rId3">
            <a:alphaModFix/>
          </a:blip>
          <a:srcRect b="0" l="2206" r="66225" t="83477"/>
          <a:stretch/>
        </p:blipFill>
        <p:spPr>
          <a:xfrm>
            <a:off x="4724100" y="3180600"/>
            <a:ext cx="3890700" cy="1194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1"/>
          <p:cNvPicPr preferRelativeResize="0"/>
          <p:nvPr/>
        </p:nvPicPr>
        <p:blipFill>
          <a:blip r:embed="rId3">
            <a:alphaModFix/>
          </a:blip>
          <a:stretch>
            <a:fillRect/>
          </a:stretch>
        </p:blipFill>
        <p:spPr>
          <a:xfrm>
            <a:off x="23900" y="0"/>
            <a:ext cx="9096200" cy="5143499"/>
          </a:xfrm>
          <a:prstGeom prst="rect">
            <a:avLst/>
          </a:prstGeom>
          <a:noFill/>
          <a:ln>
            <a:noFill/>
          </a:ln>
        </p:spPr>
      </p:pic>
      <p:sp>
        <p:nvSpPr>
          <p:cNvPr id="143" name="Google Shape;143;p21"/>
          <p:cNvSpPr/>
          <p:nvPr/>
        </p:nvSpPr>
        <p:spPr>
          <a:xfrm>
            <a:off x="5090325" y="825375"/>
            <a:ext cx="1664699" cy="4984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台北市</a:t>
            </a: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